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63" r:id="rId2"/>
    <p:sldMasterId id="2147483670" r:id="rId3"/>
    <p:sldMasterId id="2147483677" r:id="rId4"/>
    <p:sldMasterId id="2147483753" r:id="rId5"/>
    <p:sldMasterId id="2147483768" r:id="rId6"/>
    <p:sldMasterId id="2147483782" r:id="rId7"/>
  </p:sldMasterIdLst>
  <p:notesMasterIdLst>
    <p:notesMasterId r:id="rId60"/>
  </p:notesMasterIdLst>
  <p:handoutMasterIdLst>
    <p:handoutMasterId r:id="rId61"/>
  </p:handoutMasterIdLst>
  <p:sldIdLst>
    <p:sldId id="508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65" r:id="rId16"/>
    <p:sldId id="585" r:id="rId17"/>
    <p:sldId id="568" r:id="rId18"/>
    <p:sldId id="563" r:id="rId19"/>
    <p:sldId id="569" r:id="rId20"/>
    <p:sldId id="549" r:id="rId21"/>
    <p:sldId id="550" r:id="rId22"/>
    <p:sldId id="551" r:id="rId23"/>
    <p:sldId id="566" r:id="rId24"/>
    <p:sldId id="555" r:id="rId25"/>
    <p:sldId id="597" r:id="rId26"/>
    <p:sldId id="567" r:id="rId27"/>
    <p:sldId id="544" r:id="rId28"/>
    <p:sldId id="548" r:id="rId29"/>
    <p:sldId id="535" r:id="rId30"/>
    <p:sldId id="558" r:id="rId31"/>
    <p:sldId id="591" r:id="rId32"/>
    <p:sldId id="559" r:id="rId33"/>
    <p:sldId id="560" r:id="rId34"/>
    <p:sldId id="590" r:id="rId35"/>
    <p:sldId id="592" r:id="rId36"/>
    <p:sldId id="594" r:id="rId37"/>
    <p:sldId id="595" r:id="rId38"/>
    <p:sldId id="596" r:id="rId39"/>
    <p:sldId id="588" r:id="rId40"/>
    <p:sldId id="587" r:id="rId41"/>
    <p:sldId id="589" r:id="rId42"/>
    <p:sldId id="584" r:id="rId43"/>
    <p:sldId id="570" r:id="rId44"/>
    <p:sldId id="571" r:id="rId45"/>
    <p:sldId id="572" r:id="rId46"/>
    <p:sldId id="598" r:id="rId47"/>
    <p:sldId id="573" r:id="rId48"/>
    <p:sldId id="574" r:id="rId49"/>
    <p:sldId id="575" r:id="rId50"/>
    <p:sldId id="576" r:id="rId51"/>
    <p:sldId id="577" r:id="rId52"/>
    <p:sldId id="578" r:id="rId53"/>
    <p:sldId id="579" r:id="rId54"/>
    <p:sldId id="580" r:id="rId55"/>
    <p:sldId id="581" r:id="rId56"/>
    <p:sldId id="582" r:id="rId57"/>
    <p:sldId id="583" r:id="rId58"/>
    <p:sldId id="536" r:id="rId59"/>
  </p:sldIdLst>
  <p:sldSz cx="9144000" cy="6858000" type="screen4x3"/>
  <p:notesSz cx="6797675" cy="9926638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F5FBF"/>
    <a:srgbClr val="EB9B0A"/>
    <a:srgbClr val="FD3019"/>
    <a:srgbClr val="000000"/>
    <a:srgbClr val="FF0000"/>
    <a:srgbClr val="FFFFFF"/>
    <a:srgbClr val="3F454A"/>
    <a:srgbClr val="747473"/>
    <a:srgbClr val="A2A2A2"/>
    <a:srgbClr val="B6361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4" autoAdjust="0"/>
    <p:restoredTop sz="99304" autoAdjust="0"/>
  </p:normalViewPr>
  <p:slideViewPr>
    <p:cSldViewPr snapToGrid="0" snapToObjects="1">
      <p:cViewPr varScale="1">
        <p:scale>
          <a:sx n="136" d="100"/>
          <a:sy n="136" d="100"/>
        </p:scale>
        <p:origin x="-384" y="-112"/>
      </p:cViewPr>
      <p:guideLst>
        <p:guide orient="horz" pos="1079"/>
        <p:guide orient="horz" pos="3672"/>
        <p:guide orient="horz" pos="1081"/>
        <p:guide orient="horz" pos="731"/>
        <p:guide orient="horz" pos="356"/>
        <p:guide pos="1231"/>
        <p:guide pos="817"/>
        <p:guide pos="2160"/>
        <p:guide pos="3345"/>
        <p:guide pos="5418"/>
        <p:guide pos="332"/>
        <p:guide pos="47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66F57-DED9-46F8-A642-D30D416167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659DC62-76E0-402E-ABBE-4CCBC1AE5385}">
      <dgm:prSet phldrT="[Text]" custT="1"/>
      <dgm:spPr/>
      <dgm:t>
        <a:bodyPr/>
        <a:lstStyle/>
        <a:p>
          <a:r>
            <a:rPr lang="de-DE" sz="1800" dirty="0" smtClean="0"/>
            <a:t>COMLINE</a:t>
          </a:r>
          <a:endParaRPr lang="de-DE" sz="1800" dirty="0"/>
        </a:p>
      </dgm:t>
    </dgm:pt>
    <dgm:pt modelId="{7BB1412A-3513-454E-925E-D8D13F786455}" type="parTrans" cxnId="{1A49F75A-6BC6-45E0-BB51-8BE2F38DB9AD}">
      <dgm:prSet/>
      <dgm:spPr/>
      <dgm:t>
        <a:bodyPr/>
        <a:lstStyle/>
        <a:p>
          <a:endParaRPr lang="de-DE" sz="1400"/>
        </a:p>
      </dgm:t>
    </dgm:pt>
    <dgm:pt modelId="{5297735E-EF14-4512-8530-C4BA5E99E443}" type="sibTrans" cxnId="{1A49F75A-6BC6-45E0-BB51-8BE2F38DB9AD}">
      <dgm:prSet/>
      <dgm:spPr/>
      <dgm:t>
        <a:bodyPr/>
        <a:lstStyle/>
        <a:p>
          <a:endParaRPr lang="de-DE" sz="1400"/>
        </a:p>
      </dgm:t>
    </dgm:pt>
    <dgm:pt modelId="{E4D74F02-CBE2-468F-841C-4A775A5B67D1}">
      <dgm:prSet phldrT="[Text]" custT="1"/>
      <dgm:spPr/>
      <dgm:t>
        <a:bodyPr/>
        <a:lstStyle/>
        <a:p>
          <a:r>
            <a:rPr lang="de-DE" sz="1800" dirty="0" smtClean="0"/>
            <a:t>Mission</a:t>
          </a:r>
          <a:endParaRPr lang="de-DE" sz="1800" dirty="0"/>
        </a:p>
      </dgm:t>
    </dgm:pt>
    <dgm:pt modelId="{A4216B75-8282-46B9-BDF0-6170E3D65A5B}" type="parTrans" cxnId="{D70C240B-1B25-48BD-939B-AC9F9300D849}">
      <dgm:prSet/>
      <dgm:spPr/>
      <dgm:t>
        <a:bodyPr/>
        <a:lstStyle/>
        <a:p>
          <a:endParaRPr lang="de-DE" sz="1400"/>
        </a:p>
      </dgm:t>
    </dgm:pt>
    <dgm:pt modelId="{884C1BB2-2F11-45E5-B222-E7C8A981DDAC}" type="sibTrans" cxnId="{D70C240B-1B25-48BD-939B-AC9F9300D849}">
      <dgm:prSet/>
      <dgm:spPr/>
      <dgm:t>
        <a:bodyPr/>
        <a:lstStyle/>
        <a:p>
          <a:endParaRPr lang="de-DE" sz="1400"/>
        </a:p>
      </dgm:t>
    </dgm:pt>
    <dgm:pt modelId="{73FAED12-A590-4821-90D3-90F31A056467}">
      <dgm:prSet phldrT="[Text]" custT="1"/>
      <dgm:spPr/>
      <dgm:t>
        <a:bodyPr/>
        <a:lstStyle/>
        <a:p>
          <a:r>
            <a:rPr lang="de-DE" sz="1800" dirty="0" smtClean="0"/>
            <a:t>Leistungsportfolio</a:t>
          </a:r>
          <a:endParaRPr lang="de-DE" sz="1800" dirty="0"/>
        </a:p>
      </dgm:t>
    </dgm:pt>
    <dgm:pt modelId="{9FBE5755-6E46-482E-90BB-5A3555E55140}" type="parTrans" cxnId="{6FAC4573-7D9F-4C75-9E92-9077B01D3A90}">
      <dgm:prSet/>
      <dgm:spPr/>
      <dgm:t>
        <a:bodyPr/>
        <a:lstStyle/>
        <a:p>
          <a:endParaRPr lang="de-DE" sz="1400"/>
        </a:p>
      </dgm:t>
    </dgm:pt>
    <dgm:pt modelId="{43D415DF-8225-499E-B2C3-BB0E9B0080BC}" type="sibTrans" cxnId="{6FAC4573-7D9F-4C75-9E92-9077B01D3A90}">
      <dgm:prSet/>
      <dgm:spPr/>
      <dgm:t>
        <a:bodyPr/>
        <a:lstStyle/>
        <a:p>
          <a:endParaRPr lang="de-DE" sz="1400"/>
        </a:p>
      </dgm:t>
    </dgm:pt>
    <dgm:pt modelId="{EDC4F392-F1F1-412B-8A67-30C2687A29B8}">
      <dgm:prSet phldrT="[Text]" custT="1"/>
      <dgm:spPr/>
      <dgm:t>
        <a:bodyPr/>
        <a:lstStyle/>
        <a:p>
          <a:r>
            <a:rPr lang="de-DE" sz="1800" dirty="0" smtClean="0"/>
            <a:t>Methodik</a:t>
          </a:r>
          <a:endParaRPr lang="de-DE" sz="1800" dirty="0"/>
        </a:p>
      </dgm:t>
    </dgm:pt>
    <dgm:pt modelId="{7DECBD58-ED88-419B-8733-E9607ADE57DA}" type="parTrans" cxnId="{8E4D2103-88A0-4826-9E10-82DC0F177A3C}">
      <dgm:prSet/>
      <dgm:spPr/>
      <dgm:t>
        <a:bodyPr/>
        <a:lstStyle/>
        <a:p>
          <a:endParaRPr lang="de-DE" sz="1400"/>
        </a:p>
      </dgm:t>
    </dgm:pt>
    <dgm:pt modelId="{D8A61690-205A-4D7D-9361-A9EB287EF248}" type="sibTrans" cxnId="{8E4D2103-88A0-4826-9E10-82DC0F177A3C}">
      <dgm:prSet/>
      <dgm:spPr/>
      <dgm:t>
        <a:bodyPr/>
        <a:lstStyle/>
        <a:p>
          <a:endParaRPr lang="de-DE" sz="1400"/>
        </a:p>
      </dgm:t>
    </dgm:pt>
    <dgm:pt modelId="{C859645F-B938-465F-B90C-C7FF85EDCC44}">
      <dgm:prSet phldrT="[Text]" custT="1"/>
      <dgm:spPr/>
      <dgm:t>
        <a:bodyPr/>
        <a:lstStyle/>
        <a:p>
          <a:r>
            <a:rPr lang="de-DE" sz="1800" dirty="0" smtClean="0"/>
            <a:t>SAP NetWeaver Portal</a:t>
          </a:r>
          <a:endParaRPr lang="de-DE" sz="1800" dirty="0"/>
        </a:p>
      </dgm:t>
    </dgm:pt>
    <dgm:pt modelId="{DB39CC9E-E7CB-4920-B37C-C7B585BFD90F}" type="parTrans" cxnId="{6BE2AC98-5457-4466-B634-F14414E22CB4}">
      <dgm:prSet/>
      <dgm:spPr/>
      <dgm:t>
        <a:bodyPr/>
        <a:lstStyle/>
        <a:p>
          <a:endParaRPr lang="de-DE" sz="1400"/>
        </a:p>
      </dgm:t>
    </dgm:pt>
    <dgm:pt modelId="{AB5FFC82-7C45-401D-B956-5C14C40E52AB}" type="sibTrans" cxnId="{6BE2AC98-5457-4466-B634-F14414E22CB4}">
      <dgm:prSet/>
      <dgm:spPr/>
      <dgm:t>
        <a:bodyPr/>
        <a:lstStyle/>
        <a:p>
          <a:endParaRPr lang="de-DE" sz="1400"/>
        </a:p>
      </dgm:t>
    </dgm:pt>
    <dgm:pt modelId="{4D47C708-E202-4D56-BC92-1BC2EF24EA5A}">
      <dgm:prSet phldrT="[Text]" custT="1"/>
      <dgm:spPr/>
      <dgm:t>
        <a:bodyPr/>
        <a:lstStyle/>
        <a:p>
          <a:r>
            <a:rPr lang="de-DE" sz="1800" dirty="0" smtClean="0"/>
            <a:t>Eckdaten</a:t>
          </a:r>
          <a:endParaRPr lang="de-DE" sz="1800" dirty="0"/>
        </a:p>
      </dgm:t>
    </dgm:pt>
    <dgm:pt modelId="{2BD1796E-F127-4671-9E00-750E3FF5334B}" type="parTrans" cxnId="{98B194C7-343A-4FDA-9125-231C53021504}">
      <dgm:prSet/>
      <dgm:spPr/>
      <dgm:t>
        <a:bodyPr/>
        <a:lstStyle/>
        <a:p>
          <a:endParaRPr lang="de-DE" sz="1400"/>
        </a:p>
      </dgm:t>
    </dgm:pt>
    <dgm:pt modelId="{37B35220-6F56-4BB2-9AB3-78EBB62C84A7}" type="sibTrans" cxnId="{98B194C7-343A-4FDA-9125-231C53021504}">
      <dgm:prSet/>
      <dgm:spPr/>
      <dgm:t>
        <a:bodyPr/>
        <a:lstStyle/>
        <a:p>
          <a:endParaRPr lang="de-DE" sz="1400"/>
        </a:p>
      </dgm:t>
    </dgm:pt>
    <dgm:pt modelId="{5C64E91A-F94E-459A-9CDE-F22D6A7038EA}">
      <dgm:prSet phldrT="[Text]" custT="1"/>
      <dgm:spPr/>
      <dgm:t>
        <a:bodyPr/>
        <a:lstStyle/>
        <a:p>
          <a:r>
            <a:rPr lang="de-DE" sz="1800" dirty="0" smtClean="0"/>
            <a:t>Anforderungen von Benutzergruppen</a:t>
          </a:r>
          <a:endParaRPr lang="de-DE" sz="1800" dirty="0"/>
        </a:p>
      </dgm:t>
    </dgm:pt>
    <dgm:pt modelId="{0064C35B-340B-49F6-A8E4-B1C5148979E7}" type="parTrans" cxnId="{D1D124AF-E385-4E20-A2D0-71C5A9C9E028}">
      <dgm:prSet/>
      <dgm:spPr/>
      <dgm:t>
        <a:bodyPr/>
        <a:lstStyle/>
        <a:p>
          <a:endParaRPr lang="de-DE"/>
        </a:p>
      </dgm:t>
    </dgm:pt>
    <dgm:pt modelId="{DCF4809D-46BB-42E8-A51B-EFC268E2302D}" type="sibTrans" cxnId="{D1D124AF-E385-4E20-A2D0-71C5A9C9E028}">
      <dgm:prSet/>
      <dgm:spPr/>
      <dgm:t>
        <a:bodyPr/>
        <a:lstStyle/>
        <a:p>
          <a:endParaRPr lang="de-DE"/>
        </a:p>
      </dgm:t>
    </dgm:pt>
    <dgm:pt modelId="{07B76E92-881C-B040-BF74-6C2F416F172C}">
      <dgm:prSet phldrT="[Text]" custT="1"/>
      <dgm:spPr/>
      <dgm:t>
        <a:bodyPr/>
        <a:lstStyle/>
        <a:p>
          <a:r>
            <a:rPr lang="de-DE" sz="1800" dirty="0" smtClean="0"/>
            <a:t>SAP User </a:t>
          </a:r>
          <a:r>
            <a:rPr lang="de-DE" sz="1800" dirty="0" err="1" smtClean="0"/>
            <a:t>Xperience</a:t>
          </a:r>
          <a:r>
            <a:rPr lang="de-DE" sz="1800" dirty="0" smtClean="0"/>
            <a:t> Strategie</a:t>
          </a:r>
          <a:endParaRPr lang="de-DE" sz="1800" dirty="0"/>
        </a:p>
      </dgm:t>
    </dgm:pt>
    <dgm:pt modelId="{092608D3-43D3-664B-9428-DB2E8980F310}" type="parTrans" cxnId="{A48CC91A-A2DD-1141-8708-3C0188F59449}">
      <dgm:prSet/>
      <dgm:spPr/>
      <dgm:t>
        <a:bodyPr/>
        <a:lstStyle/>
        <a:p>
          <a:endParaRPr lang="de-DE"/>
        </a:p>
      </dgm:t>
    </dgm:pt>
    <dgm:pt modelId="{50712C66-A504-594A-877C-44DF72370F22}" type="sibTrans" cxnId="{A48CC91A-A2DD-1141-8708-3C0188F59449}">
      <dgm:prSet/>
      <dgm:spPr/>
      <dgm:t>
        <a:bodyPr/>
        <a:lstStyle/>
        <a:p>
          <a:endParaRPr lang="de-DE"/>
        </a:p>
      </dgm:t>
    </dgm:pt>
    <dgm:pt modelId="{6B5BDF48-B78A-2E46-B4D4-267DE11760CE}">
      <dgm:prSet phldrT="[Text]" custT="1"/>
      <dgm:spPr/>
      <dgm:t>
        <a:bodyPr/>
        <a:lstStyle/>
        <a:p>
          <a:r>
            <a:rPr lang="de-DE" sz="1800" dirty="0" smtClean="0"/>
            <a:t>SAP Technologien</a:t>
          </a:r>
          <a:endParaRPr lang="de-DE" sz="1800" dirty="0"/>
        </a:p>
      </dgm:t>
    </dgm:pt>
    <dgm:pt modelId="{FD530964-D42B-634F-A91E-ACFFAEAF964B}" type="parTrans" cxnId="{AB589C95-49F2-2444-BCCC-676E838D337D}">
      <dgm:prSet/>
      <dgm:spPr/>
      <dgm:t>
        <a:bodyPr/>
        <a:lstStyle/>
        <a:p>
          <a:endParaRPr lang="de-DE"/>
        </a:p>
      </dgm:t>
    </dgm:pt>
    <dgm:pt modelId="{CF83C79A-7183-ED41-84F4-227C0EA8C73C}" type="sibTrans" cxnId="{AB589C95-49F2-2444-BCCC-676E838D337D}">
      <dgm:prSet/>
      <dgm:spPr/>
      <dgm:t>
        <a:bodyPr/>
        <a:lstStyle/>
        <a:p>
          <a:endParaRPr lang="de-DE"/>
        </a:p>
      </dgm:t>
    </dgm:pt>
    <dgm:pt modelId="{8FC306C7-3F8D-9942-AD72-226A4370D933}">
      <dgm:prSet phldrT="[Text]" custT="1"/>
      <dgm:spPr/>
      <dgm:t>
        <a:bodyPr/>
        <a:lstStyle/>
        <a:p>
          <a:r>
            <a:rPr lang="de-DE" sz="1800" dirty="0" smtClean="0"/>
            <a:t>SAP NetWeaver Portal</a:t>
          </a:r>
          <a:endParaRPr lang="de-DE" sz="1800" dirty="0"/>
        </a:p>
      </dgm:t>
    </dgm:pt>
    <dgm:pt modelId="{906B6AD8-627C-8047-A47C-30915940C4B3}" type="parTrans" cxnId="{9EEB687B-5BC5-D240-82C7-394B1EA02BCC}">
      <dgm:prSet/>
      <dgm:spPr/>
      <dgm:t>
        <a:bodyPr/>
        <a:lstStyle/>
        <a:p>
          <a:endParaRPr lang="de-DE"/>
        </a:p>
      </dgm:t>
    </dgm:pt>
    <dgm:pt modelId="{425705EF-8173-634B-B42F-F27181E07E8C}" type="sibTrans" cxnId="{9EEB687B-5BC5-D240-82C7-394B1EA02BCC}">
      <dgm:prSet/>
      <dgm:spPr/>
      <dgm:t>
        <a:bodyPr/>
        <a:lstStyle/>
        <a:p>
          <a:endParaRPr lang="de-DE"/>
        </a:p>
      </dgm:t>
    </dgm:pt>
    <dgm:pt modelId="{B0459648-FD2A-A743-9D44-7B07E4746766}">
      <dgm:prSet phldrT="[Text]" custT="1"/>
      <dgm:spPr/>
      <dgm:t>
        <a:bodyPr/>
        <a:lstStyle/>
        <a:p>
          <a:r>
            <a:rPr lang="de-DE" sz="1800" dirty="0" smtClean="0"/>
            <a:t>SAP </a:t>
          </a:r>
          <a:r>
            <a:rPr lang="de-DE" sz="1800" dirty="0" err="1" smtClean="0"/>
            <a:t>Fiori</a:t>
          </a:r>
          <a:endParaRPr lang="de-DE" sz="1800" dirty="0"/>
        </a:p>
      </dgm:t>
    </dgm:pt>
    <dgm:pt modelId="{17D067EE-00EE-2E45-91D0-87E406E6910D}" type="parTrans" cxnId="{AD86FB1A-D8CE-F042-978F-FEEE4333FDA0}">
      <dgm:prSet/>
      <dgm:spPr/>
      <dgm:t>
        <a:bodyPr/>
        <a:lstStyle/>
        <a:p>
          <a:endParaRPr lang="de-DE"/>
        </a:p>
      </dgm:t>
    </dgm:pt>
    <dgm:pt modelId="{5143FBB0-0A17-634B-93C3-1022E90877E1}" type="sibTrans" cxnId="{AD86FB1A-D8CE-F042-978F-FEEE4333FDA0}">
      <dgm:prSet/>
      <dgm:spPr/>
      <dgm:t>
        <a:bodyPr/>
        <a:lstStyle/>
        <a:p>
          <a:endParaRPr lang="de-DE"/>
        </a:p>
      </dgm:t>
    </dgm:pt>
    <dgm:pt modelId="{A013F20D-1071-44A1-854D-9E35FDCD8DE1}" type="pres">
      <dgm:prSet presAssocID="{17566F57-DED9-46F8-A642-D30D416167D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2EE31C9C-E128-4367-8BFD-A80AFEC89ABE}" type="pres">
      <dgm:prSet presAssocID="{4659DC62-76E0-402E-ABBE-4CCBC1AE5385}" presName="thickLine" presStyleLbl="alignNode1" presStyleIdx="0" presStyleCnt="2"/>
      <dgm:spPr/>
    </dgm:pt>
    <dgm:pt modelId="{062AC8DD-818E-4E9D-B7C6-7011B223D9AC}" type="pres">
      <dgm:prSet presAssocID="{4659DC62-76E0-402E-ABBE-4CCBC1AE5385}" presName="horz1" presStyleCnt="0"/>
      <dgm:spPr/>
    </dgm:pt>
    <dgm:pt modelId="{0B863838-9357-493A-AEEF-1B47FB18489D}" type="pres">
      <dgm:prSet presAssocID="{4659DC62-76E0-402E-ABBE-4CCBC1AE5385}" presName="tx1" presStyleLbl="revTx" presStyleIdx="0" presStyleCnt="11"/>
      <dgm:spPr/>
      <dgm:t>
        <a:bodyPr/>
        <a:lstStyle/>
        <a:p>
          <a:endParaRPr lang="de-DE"/>
        </a:p>
      </dgm:t>
    </dgm:pt>
    <dgm:pt modelId="{B7F3DC08-8BEE-45B2-AC09-C852FEE04D3B}" type="pres">
      <dgm:prSet presAssocID="{4659DC62-76E0-402E-ABBE-4CCBC1AE5385}" presName="vert1" presStyleCnt="0"/>
      <dgm:spPr/>
    </dgm:pt>
    <dgm:pt modelId="{A7719A6F-EDDD-4608-88FE-73BAC233AF72}" type="pres">
      <dgm:prSet presAssocID="{E4D74F02-CBE2-468F-841C-4A775A5B67D1}" presName="vertSpace2a" presStyleCnt="0"/>
      <dgm:spPr/>
    </dgm:pt>
    <dgm:pt modelId="{94C78972-5AE1-44E7-9FD7-91B8C78C214C}" type="pres">
      <dgm:prSet presAssocID="{E4D74F02-CBE2-468F-841C-4A775A5B67D1}" presName="horz2" presStyleCnt="0"/>
      <dgm:spPr/>
    </dgm:pt>
    <dgm:pt modelId="{174A43A3-DA7B-4F20-AD8C-D495E1AC888A}" type="pres">
      <dgm:prSet presAssocID="{E4D74F02-CBE2-468F-841C-4A775A5B67D1}" presName="horzSpace2" presStyleCnt="0"/>
      <dgm:spPr/>
    </dgm:pt>
    <dgm:pt modelId="{FA0CA367-829C-4D3A-A51A-845FEA659395}" type="pres">
      <dgm:prSet presAssocID="{E4D74F02-CBE2-468F-841C-4A775A5B67D1}" presName="tx2" presStyleLbl="revTx" presStyleIdx="1" presStyleCnt="11"/>
      <dgm:spPr/>
      <dgm:t>
        <a:bodyPr/>
        <a:lstStyle/>
        <a:p>
          <a:endParaRPr lang="de-DE"/>
        </a:p>
      </dgm:t>
    </dgm:pt>
    <dgm:pt modelId="{F7977FFF-48E0-490D-8896-08986AC267B5}" type="pres">
      <dgm:prSet presAssocID="{E4D74F02-CBE2-468F-841C-4A775A5B67D1}" presName="vert2" presStyleCnt="0"/>
      <dgm:spPr/>
    </dgm:pt>
    <dgm:pt modelId="{ACBCC464-8B0A-458D-808C-84CE0AD08073}" type="pres">
      <dgm:prSet presAssocID="{E4D74F02-CBE2-468F-841C-4A775A5B67D1}" presName="thinLine2b" presStyleLbl="callout" presStyleIdx="0" presStyleCnt="9"/>
      <dgm:spPr/>
    </dgm:pt>
    <dgm:pt modelId="{79E645C7-342A-4C08-9DDC-0965D77EA2E8}" type="pres">
      <dgm:prSet presAssocID="{E4D74F02-CBE2-468F-841C-4A775A5B67D1}" presName="vertSpace2b" presStyleCnt="0"/>
      <dgm:spPr/>
    </dgm:pt>
    <dgm:pt modelId="{52D39A03-821B-48ED-8C55-C394005AEAA3}" type="pres">
      <dgm:prSet presAssocID="{73FAED12-A590-4821-90D3-90F31A056467}" presName="horz2" presStyleCnt="0"/>
      <dgm:spPr/>
    </dgm:pt>
    <dgm:pt modelId="{8360B125-6ECF-41F0-BECB-A91D63E46599}" type="pres">
      <dgm:prSet presAssocID="{73FAED12-A590-4821-90D3-90F31A056467}" presName="horzSpace2" presStyleCnt="0"/>
      <dgm:spPr/>
    </dgm:pt>
    <dgm:pt modelId="{684E14C7-F9C3-4194-9295-18DFA2396D1A}" type="pres">
      <dgm:prSet presAssocID="{73FAED12-A590-4821-90D3-90F31A056467}" presName="tx2" presStyleLbl="revTx" presStyleIdx="2" presStyleCnt="11"/>
      <dgm:spPr/>
      <dgm:t>
        <a:bodyPr/>
        <a:lstStyle/>
        <a:p>
          <a:endParaRPr lang="de-DE"/>
        </a:p>
      </dgm:t>
    </dgm:pt>
    <dgm:pt modelId="{1430D27E-B189-45A1-BDA7-4634FA11810D}" type="pres">
      <dgm:prSet presAssocID="{73FAED12-A590-4821-90D3-90F31A056467}" presName="vert2" presStyleCnt="0"/>
      <dgm:spPr/>
    </dgm:pt>
    <dgm:pt modelId="{BA2731B4-5AF1-4FED-B6AE-478E44D92D0B}" type="pres">
      <dgm:prSet presAssocID="{73FAED12-A590-4821-90D3-90F31A056467}" presName="thinLine2b" presStyleLbl="callout" presStyleIdx="1" presStyleCnt="9"/>
      <dgm:spPr/>
    </dgm:pt>
    <dgm:pt modelId="{8A5D4511-2F29-4FF4-A2E5-95E58EB92E61}" type="pres">
      <dgm:prSet presAssocID="{73FAED12-A590-4821-90D3-90F31A056467}" presName="vertSpace2b" presStyleCnt="0"/>
      <dgm:spPr/>
    </dgm:pt>
    <dgm:pt modelId="{5034F1EE-ED52-43B0-9549-D7D3826E5516}" type="pres">
      <dgm:prSet presAssocID="{4D47C708-E202-4D56-BC92-1BC2EF24EA5A}" presName="horz2" presStyleCnt="0"/>
      <dgm:spPr/>
    </dgm:pt>
    <dgm:pt modelId="{E4AB6C3D-0D7F-4BA1-BBA3-EC2C57F3D69B}" type="pres">
      <dgm:prSet presAssocID="{4D47C708-E202-4D56-BC92-1BC2EF24EA5A}" presName="horzSpace2" presStyleCnt="0"/>
      <dgm:spPr/>
    </dgm:pt>
    <dgm:pt modelId="{A55515E4-A025-4F13-85EB-3A7914D106D8}" type="pres">
      <dgm:prSet presAssocID="{4D47C708-E202-4D56-BC92-1BC2EF24EA5A}" presName="tx2" presStyleLbl="revTx" presStyleIdx="3" presStyleCnt="11"/>
      <dgm:spPr/>
      <dgm:t>
        <a:bodyPr/>
        <a:lstStyle/>
        <a:p>
          <a:endParaRPr lang="de-DE"/>
        </a:p>
      </dgm:t>
    </dgm:pt>
    <dgm:pt modelId="{E9B2DA0F-8C72-4C2D-AF00-8A826BAA46D9}" type="pres">
      <dgm:prSet presAssocID="{4D47C708-E202-4D56-BC92-1BC2EF24EA5A}" presName="vert2" presStyleCnt="0"/>
      <dgm:spPr/>
    </dgm:pt>
    <dgm:pt modelId="{1827B416-95BB-4B0E-9681-6C31DB2FAAEE}" type="pres">
      <dgm:prSet presAssocID="{4D47C708-E202-4D56-BC92-1BC2EF24EA5A}" presName="thinLine2b" presStyleLbl="callout" presStyleIdx="2" presStyleCnt="9"/>
      <dgm:spPr/>
    </dgm:pt>
    <dgm:pt modelId="{900C8BC9-86BC-43A7-BFF7-AC15C5483BAF}" type="pres">
      <dgm:prSet presAssocID="{4D47C708-E202-4D56-BC92-1BC2EF24EA5A}" presName="vertSpace2b" presStyleCnt="0"/>
      <dgm:spPr/>
    </dgm:pt>
    <dgm:pt modelId="{8EF20982-7AB3-48E7-B3D5-873944C3A85A}" type="pres">
      <dgm:prSet presAssocID="{EDC4F392-F1F1-412B-8A67-30C2687A29B8}" presName="horz2" presStyleCnt="0"/>
      <dgm:spPr/>
    </dgm:pt>
    <dgm:pt modelId="{EB785862-C23E-41CA-97D4-6E96F142B39B}" type="pres">
      <dgm:prSet presAssocID="{EDC4F392-F1F1-412B-8A67-30C2687A29B8}" presName="horzSpace2" presStyleCnt="0"/>
      <dgm:spPr/>
    </dgm:pt>
    <dgm:pt modelId="{977FF191-AD6D-4374-91EC-04926041E450}" type="pres">
      <dgm:prSet presAssocID="{EDC4F392-F1F1-412B-8A67-30C2687A29B8}" presName="tx2" presStyleLbl="revTx" presStyleIdx="4" presStyleCnt="11"/>
      <dgm:spPr/>
      <dgm:t>
        <a:bodyPr/>
        <a:lstStyle/>
        <a:p>
          <a:endParaRPr lang="de-DE"/>
        </a:p>
      </dgm:t>
    </dgm:pt>
    <dgm:pt modelId="{86EE6D4D-E128-45E5-A4D5-6212B50F34EB}" type="pres">
      <dgm:prSet presAssocID="{EDC4F392-F1F1-412B-8A67-30C2687A29B8}" presName="vert2" presStyleCnt="0"/>
      <dgm:spPr/>
    </dgm:pt>
    <dgm:pt modelId="{D92B0094-696E-4A56-845F-3FC6F1DBDDE6}" type="pres">
      <dgm:prSet presAssocID="{EDC4F392-F1F1-412B-8A67-30C2687A29B8}" presName="thinLine2b" presStyleLbl="callout" presStyleIdx="3" presStyleCnt="9"/>
      <dgm:spPr/>
    </dgm:pt>
    <dgm:pt modelId="{874B5301-542F-4CC0-8EF8-A357AD58BA21}" type="pres">
      <dgm:prSet presAssocID="{EDC4F392-F1F1-412B-8A67-30C2687A29B8}" presName="vertSpace2b" presStyleCnt="0"/>
      <dgm:spPr/>
    </dgm:pt>
    <dgm:pt modelId="{B59144F3-795C-4AF3-A8A9-146EB7D82EE4}" type="pres">
      <dgm:prSet presAssocID="{C859645F-B938-465F-B90C-C7FF85EDCC44}" presName="thickLine" presStyleLbl="alignNode1" presStyleIdx="1" presStyleCnt="2"/>
      <dgm:spPr/>
    </dgm:pt>
    <dgm:pt modelId="{4667F34B-ED07-435C-8158-F8029B5FE84C}" type="pres">
      <dgm:prSet presAssocID="{C859645F-B938-465F-B90C-C7FF85EDCC44}" presName="horz1" presStyleCnt="0"/>
      <dgm:spPr/>
    </dgm:pt>
    <dgm:pt modelId="{E5C52F12-85E4-49D3-9977-B5967FA92D81}" type="pres">
      <dgm:prSet presAssocID="{C859645F-B938-465F-B90C-C7FF85EDCC44}" presName="tx1" presStyleLbl="revTx" presStyleIdx="5" presStyleCnt="11"/>
      <dgm:spPr/>
      <dgm:t>
        <a:bodyPr/>
        <a:lstStyle/>
        <a:p>
          <a:endParaRPr lang="de-DE"/>
        </a:p>
      </dgm:t>
    </dgm:pt>
    <dgm:pt modelId="{8D74CC26-C5B0-4760-96E6-9BE88F411069}" type="pres">
      <dgm:prSet presAssocID="{C859645F-B938-465F-B90C-C7FF85EDCC44}" presName="vert1" presStyleCnt="0"/>
      <dgm:spPr/>
    </dgm:pt>
    <dgm:pt modelId="{C05C9725-F58D-8648-8B57-0221B78FD9F5}" type="pres">
      <dgm:prSet presAssocID="{5C64E91A-F94E-459A-9CDE-F22D6A7038EA}" presName="vertSpace2a" presStyleCnt="0"/>
      <dgm:spPr/>
    </dgm:pt>
    <dgm:pt modelId="{A0C4C8F2-2E8E-4631-9FA5-AF02E79CBCF5}" type="pres">
      <dgm:prSet presAssocID="{5C64E91A-F94E-459A-9CDE-F22D6A7038EA}" presName="horz2" presStyleCnt="0"/>
      <dgm:spPr/>
    </dgm:pt>
    <dgm:pt modelId="{D9B30324-0BBD-46BE-BEA4-0E0FBBCFD78A}" type="pres">
      <dgm:prSet presAssocID="{5C64E91A-F94E-459A-9CDE-F22D6A7038EA}" presName="horzSpace2" presStyleCnt="0"/>
      <dgm:spPr/>
    </dgm:pt>
    <dgm:pt modelId="{CC8C85A4-FA91-4523-8030-F631ACF49678}" type="pres">
      <dgm:prSet presAssocID="{5C64E91A-F94E-459A-9CDE-F22D6A7038EA}" presName="tx2" presStyleLbl="revTx" presStyleIdx="6" presStyleCnt="11"/>
      <dgm:spPr/>
      <dgm:t>
        <a:bodyPr/>
        <a:lstStyle/>
        <a:p>
          <a:endParaRPr lang="de-DE"/>
        </a:p>
      </dgm:t>
    </dgm:pt>
    <dgm:pt modelId="{83779A12-87E3-4C4D-9969-9EA4DD79DF09}" type="pres">
      <dgm:prSet presAssocID="{5C64E91A-F94E-459A-9CDE-F22D6A7038EA}" presName="vert2" presStyleCnt="0"/>
      <dgm:spPr/>
    </dgm:pt>
    <dgm:pt modelId="{66BF6DEA-8142-47C6-A539-84AD857E2935}" type="pres">
      <dgm:prSet presAssocID="{5C64E91A-F94E-459A-9CDE-F22D6A7038EA}" presName="thinLine2b" presStyleLbl="callout" presStyleIdx="4" presStyleCnt="9"/>
      <dgm:spPr/>
    </dgm:pt>
    <dgm:pt modelId="{2E5570B6-07A6-4821-80E7-8DD524230E4B}" type="pres">
      <dgm:prSet presAssocID="{5C64E91A-F94E-459A-9CDE-F22D6A7038EA}" presName="vertSpace2b" presStyleCnt="0"/>
      <dgm:spPr/>
    </dgm:pt>
    <dgm:pt modelId="{42A39214-B844-DF4C-8B9C-1C998D0824E7}" type="pres">
      <dgm:prSet presAssocID="{07B76E92-881C-B040-BF74-6C2F416F172C}" presName="horz2" presStyleCnt="0"/>
      <dgm:spPr/>
    </dgm:pt>
    <dgm:pt modelId="{810EB758-F4E0-D141-8621-9DF34ED7C16F}" type="pres">
      <dgm:prSet presAssocID="{07B76E92-881C-B040-BF74-6C2F416F172C}" presName="horzSpace2" presStyleCnt="0"/>
      <dgm:spPr/>
    </dgm:pt>
    <dgm:pt modelId="{479AB770-53F0-0A41-8C5A-24D7DFB2C75E}" type="pres">
      <dgm:prSet presAssocID="{07B76E92-881C-B040-BF74-6C2F416F172C}" presName="tx2" presStyleLbl="revTx" presStyleIdx="7" presStyleCnt="11"/>
      <dgm:spPr/>
      <dgm:t>
        <a:bodyPr/>
        <a:lstStyle/>
        <a:p>
          <a:endParaRPr lang="de-DE"/>
        </a:p>
      </dgm:t>
    </dgm:pt>
    <dgm:pt modelId="{184ABFF5-1C79-F54A-B2D3-6FEC33BF8190}" type="pres">
      <dgm:prSet presAssocID="{07B76E92-881C-B040-BF74-6C2F416F172C}" presName="vert2" presStyleCnt="0"/>
      <dgm:spPr/>
    </dgm:pt>
    <dgm:pt modelId="{8F4ED9C2-2BD7-B947-8DCB-2DE600875674}" type="pres">
      <dgm:prSet presAssocID="{07B76E92-881C-B040-BF74-6C2F416F172C}" presName="thinLine2b" presStyleLbl="callout" presStyleIdx="5" presStyleCnt="9"/>
      <dgm:spPr/>
    </dgm:pt>
    <dgm:pt modelId="{E270FD40-18BD-A440-944D-0440EAA5BADA}" type="pres">
      <dgm:prSet presAssocID="{07B76E92-881C-B040-BF74-6C2F416F172C}" presName="vertSpace2b" presStyleCnt="0"/>
      <dgm:spPr/>
    </dgm:pt>
    <dgm:pt modelId="{150AB36D-C4C2-6F43-A637-AC02E90087D4}" type="pres">
      <dgm:prSet presAssocID="{6B5BDF48-B78A-2E46-B4D4-267DE11760CE}" presName="horz2" presStyleCnt="0"/>
      <dgm:spPr/>
    </dgm:pt>
    <dgm:pt modelId="{24D7646C-0F9A-084D-889C-E27E27A8F045}" type="pres">
      <dgm:prSet presAssocID="{6B5BDF48-B78A-2E46-B4D4-267DE11760CE}" presName="horzSpace2" presStyleCnt="0"/>
      <dgm:spPr/>
    </dgm:pt>
    <dgm:pt modelId="{609DE3E4-381A-6B4F-9643-31786000BAD8}" type="pres">
      <dgm:prSet presAssocID="{6B5BDF48-B78A-2E46-B4D4-267DE11760CE}" presName="tx2" presStyleLbl="revTx" presStyleIdx="8" presStyleCnt="11"/>
      <dgm:spPr/>
      <dgm:t>
        <a:bodyPr/>
        <a:lstStyle/>
        <a:p>
          <a:endParaRPr lang="de-DE"/>
        </a:p>
      </dgm:t>
    </dgm:pt>
    <dgm:pt modelId="{02D16DFF-86E0-624D-937F-70CD1C4DAA4D}" type="pres">
      <dgm:prSet presAssocID="{6B5BDF48-B78A-2E46-B4D4-267DE11760CE}" presName="vert2" presStyleCnt="0"/>
      <dgm:spPr/>
    </dgm:pt>
    <dgm:pt modelId="{F709129A-E3E2-2D41-885F-CAA2AA61C17C}" type="pres">
      <dgm:prSet presAssocID="{6B5BDF48-B78A-2E46-B4D4-267DE11760CE}" presName="thinLine2b" presStyleLbl="callout" presStyleIdx="6" presStyleCnt="9"/>
      <dgm:spPr/>
    </dgm:pt>
    <dgm:pt modelId="{65B669D9-92DB-104D-BCA5-F75C83DB640B}" type="pres">
      <dgm:prSet presAssocID="{6B5BDF48-B78A-2E46-B4D4-267DE11760CE}" presName="vertSpace2b" presStyleCnt="0"/>
      <dgm:spPr/>
    </dgm:pt>
    <dgm:pt modelId="{C36924B7-2733-5843-856E-87525AE1E33C}" type="pres">
      <dgm:prSet presAssocID="{8FC306C7-3F8D-9942-AD72-226A4370D933}" presName="horz2" presStyleCnt="0"/>
      <dgm:spPr/>
    </dgm:pt>
    <dgm:pt modelId="{D4F435AD-B319-9B4F-806C-6F1242A6E71E}" type="pres">
      <dgm:prSet presAssocID="{8FC306C7-3F8D-9942-AD72-226A4370D933}" presName="horzSpace2" presStyleCnt="0"/>
      <dgm:spPr/>
    </dgm:pt>
    <dgm:pt modelId="{0C2393E9-0F0E-EB43-AD53-2A2799A8CAA3}" type="pres">
      <dgm:prSet presAssocID="{8FC306C7-3F8D-9942-AD72-226A4370D933}" presName="tx2" presStyleLbl="revTx" presStyleIdx="9" presStyleCnt="11"/>
      <dgm:spPr/>
      <dgm:t>
        <a:bodyPr/>
        <a:lstStyle/>
        <a:p>
          <a:endParaRPr lang="de-DE"/>
        </a:p>
      </dgm:t>
    </dgm:pt>
    <dgm:pt modelId="{275899FB-3FCC-CA43-9347-B6EDFA7C8DB5}" type="pres">
      <dgm:prSet presAssocID="{8FC306C7-3F8D-9942-AD72-226A4370D933}" presName="vert2" presStyleCnt="0"/>
      <dgm:spPr/>
    </dgm:pt>
    <dgm:pt modelId="{729B78D8-9EB9-3547-BB0A-B5A25EF80080}" type="pres">
      <dgm:prSet presAssocID="{8FC306C7-3F8D-9942-AD72-226A4370D933}" presName="thinLine2b" presStyleLbl="callout" presStyleIdx="7" presStyleCnt="9"/>
      <dgm:spPr/>
    </dgm:pt>
    <dgm:pt modelId="{FA0A37B1-8D42-0E43-9C7A-9787B6EAA386}" type="pres">
      <dgm:prSet presAssocID="{8FC306C7-3F8D-9942-AD72-226A4370D933}" presName="vertSpace2b" presStyleCnt="0"/>
      <dgm:spPr/>
    </dgm:pt>
    <dgm:pt modelId="{0D607711-D199-FC42-98C3-A0D60B4756C7}" type="pres">
      <dgm:prSet presAssocID="{B0459648-FD2A-A743-9D44-7B07E4746766}" presName="horz2" presStyleCnt="0"/>
      <dgm:spPr/>
    </dgm:pt>
    <dgm:pt modelId="{D19DA4AD-C783-EF47-8725-5D5B33E9817E}" type="pres">
      <dgm:prSet presAssocID="{B0459648-FD2A-A743-9D44-7B07E4746766}" presName="horzSpace2" presStyleCnt="0"/>
      <dgm:spPr/>
    </dgm:pt>
    <dgm:pt modelId="{67B92AD4-5515-9846-9B83-FF37FE7864DB}" type="pres">
      <dgm:prSet presAssocID="{B0459648-FD2A-A743-9D44-7B07E4746766}" presName="tx2" presStyleLbl="revTx" presStyleIdx="10" presStyleCnt="11"/>
      <dgm:spPr/>
      <dgm:t>
        <a:bodyPr/>
        <a:lstStyle/>
        <a:p>
          <a:endParaRPr lang="de-DE"/>
        </a:p>
      </dgm:t>
    </dgm:pt>
    <dgm:pt modelId="{60604E1B-3E08-BF47-AF48-1BCA814FE205}" type="pres">
      <dgm:prSet presAssocID="{B0459648-FD2A-A743-9D44-7B07E4746766}" presName="vert2" presStyleCnt="0"/>
      <dgm:spPr/>
    </dgm:pt>
    <dgm:pt modelId="{CD0D2403-83D0-3D4E-95CA-4D1A0F9DEC62}" type="pres">
      <dgm:prSet presAssocID="{B0459648-FD2A-A743-9D44-7B07E4746766}" presName="thinLine2b" presStyleLbl="callout" presStyleIdx="8" presStyleCnt="9"/>
      <dgm:spPr/>
    </dgm:pt>
    <dgm:pt modelId="{79A0F5EB-7BCD-FA4C-BE59-939C32108ABC}" type="pres">
      <dgm:prSet presAssocID="{B0459648-FD2A-A743-9D44-7B07E4746766}" presName="vertSpace2b" presStyleCnt="0"/>
      <dgm:spPr/>
    </dgm:pt>
  </dgm:ptLst>
  <dgm:cxnLst>
    <dgm:cxn modelId="{AD86FB1A-D8CE-F042-978F-FEEE4333FDA0}" srcId="{C859645F-B938-465F-B90C-C7FF85EDCC44}" destId="{B0459648-FD2A-A743-9D44-7B07E4746766}" srcOrd="4" destOrd="0" parTransId="{17D067EE-00EE-2E45-91D0-87E406E6910D}" sibTransId="{5143FBB0-0A17-634B-93C3-1022E90877E1}"/>
    <dgm:cxn modelId="{03E5368C-0EB0-DF4A-8A86-3FFB8FE4E200}" type="presOf" srcId="{5C64E91A-F94E-459A-9CDE-F22D6A7038EA}" destId="{CC8C85A4-FA91-4523-8030-F631ACF49678}" srcOrd="0" destOrd="0" presId="urn:microsoft.com/office/officeart/2008/layout/LinedList"/>
    <dgm:cxn modelId="{B3766C4B-7F30-774E-9467-B7888A435DFB}" type="presOf" srcId="{E4D74F02-CBE2-468F-841C-4A775A5B67D1}" destId="{FA0CA367-829C-4D3A-A51A-845FEA659395}" srcOrd="0" destOrd="0" presId="urn:microsoft.com/office/officeart/2008/layout/LinedList"/>
    <dgm:cxn modelId="{9EEB687B-5BC5-D240-82C7-394B1EA02BCC}" srcId="{C859645F-B938-465F-B90C-C7FF85EDCC44}" destId="{8FC306C7-3F8D-9942-AD72-226A4370D933}" srcOrd="3" destOrd="0" parTransId="{906B6AD8-627C-8047-A47C-30915940C4B3}" sibTransId="{425705EF-8173-634B-B42F-F27181E07E8C}"/>
    <dgm:cxn modelId="{72112825-3D69-8240-9850-1553B702BD62}" type="presOf" srcId="{6B5BDF48-B78A-2E46-B4D4-267DE11760CE}" destId="{609DE3E4-381A-6B4F-9643-31786000BAD8}" srcOrd="0" destOrd="0" presId="urn:microsoft.com/office/officeart/2008/layout/LinedList"/>
    <dgm:cxn modelId="{45CEE059-A02F-554C-9E5A-3108C600539A}" type="presOf" srcId="{4D47C708-E202-4D56-BC92-1BC2EF24EA5A}" destId="{A55515E4-A025-4F13-85EB-3A7914D106D8}" srcOrd="0" destOrd="0" presId="urn:microsoft.com/office/officeart/2008/layout/LinedList"/>
    <dgm:cxn modelId="{D1D124AF-E385-4E20-A2D0-71C5A9C9E028}" srcId="{C859645F-B938-465F-B90C-C7FF85EDCC44}" destId="{5C64E91A-F94E-459A-9CDE-F22D6A7038EA}" srcOrd="0" destOrd="0" parTransId="{0064C35B-340B-49F6-A8E4-B1C5148979E7}" sibTransId="{DCF4809D-46BB-42E8-A51B-EFC268E2302D}"/>
    <dgm:cxn modelId="{6CC9AF38-7221-9E47-9A91-8BFAAC489CDA}" type="presOf" srcId="{C859645F-B938-465F-B90C-C7FF85EDCC44}" destId="{E5C52F12-85E4-49D3-9977-B5967FA92D81}" srcOrd="0" destOrd="0" presId="urn:microsoft.com/office/officeart/2008/layout/LinedList"/>
    <dgm:cxn modelId="{AA35CC42-A26C-C643-85F9-132DA2A5662B}" type="presOf" srcId="{4659DC62-76E0-402E-ABBE-4CCBC1AE5385}" destId="{0B863838-9357-493A-AEEF-1B47FB18489D}" srcOrd="0" destOrd="0" presId="urn:microsoft.com/office/officeart/2008/layout/LinedList"/>
    <dgm:cxn modelId="{36122637-1D87-8143-AD14-DB7226703EC8}" type="presOf" srcId="{B0459648-FD2A-A743-9D44-7B07E4746766}" destId="{67B92AD4-5515-9846-9B83-FF37FE7864DB}" srcOrd="0" destOrd="0" presId="urn:microsoft.com/office/officeart/2008/layout/LinedList"/>
    <dgm:cxn modelId="{6FAC4573-7D9F-4C75-9E92-9077B01D3A90}" srcId="{4659DC62-76E0-402E-ABBE-4CCBC1AE5385}" destId="{73FAED12-A590-4821-90D3-90F31A056467}" srcOrd="1" destOrd="0" parTransId="{9FBE5755-6E46-482E-90BB-5A3555E55140}" sibTransId="{43D415DF-8225-499E-B2C3-BB0E9B0080BC}"/>
    <dgm:cxn modelId="{98B194C7-343A-4FDA-9125-231C53021504}" srcId="{4659DC62-76E0-402E-ABBE-4CCBC1AE5385}" destId="{4D47C708-E202-4D56-BC92-1BC2EF24EA5A}" srcOrd="2" destOrd="0" parTransId="{2BD1796E-F127-4671-9E00-750E3FF5334B}" sibTransId="{37B35220-6F56-4BB2-9AB3-78EBB62C84A7}"/>
    <dgm:cxn modelId="{D70C240B-1B25-48BD-939B-AC9F9300D849}" srcId="{4659DC62-76E0-402E-ABBE-4CCBC1AE5385}" destId="{E4D74F02-CBE2-468F-841C-4A775A5B67D1}" srcOrd="0" destOrd="0" parTransId="{A4216B75-8282-46B9-BDF0-6170E3D65A5B}" sibTransId="{884C1BB2-2F11-45E5-B222-E7C8A981DDAC}"/>
    <dgm:cxn modelId="{A48CC91A-A2DD-1141-8708-3C0188F59449}" srcId="{C859645F-B938-465F-B90C-C7FF85EDCC44}" destId="{07B76E92-881C-B040-BF74-6C2F416F172C}" srcOrd="1" destOrd="0" parTransId="{092608D3-43D3-664B-9428-DB2E8980F310}" sibTransId="{50712C66-A504-594A-877C-44DF72370F22}"/>
    <dgm:cxn modelId="{21A93A19-F3AB-C946-AA78-D05C13E87682}" type="presOf" srcId="{8FC306C7-3F8D-9942-AD72-226A4370D933}" destId="{0C2393E9-0F0E-EB43-AD53-2A2799A8CAA3}" srcOrd="0" destOrd="0" presId="urn:microsoft.com/office/officeart/2008/layout/LinedList"/>
    <dgm:cxn modelId="{AB589C95-49F2-2444-BCCC-676E838D337D}" srcId="{C859645F-B938-465F-B90C-C7FF85EDCC44}" destId="{6B5BDF48-B78A-2E46-B4D4-267DE11760CE}" srcOrd="2" destOrd="0" parTransId="{FD530964-D42B-634F-A91E-ACFFAEAF964B}" sibTransId="{CF83C79A-7183-ED41-84F4-227C0EA8C73C}"/>
    <dgm:cxn modelId="{FFC4D785-F32F-8548-9653-1A26C468A9EE}" type="presOf" srcId="{17566F57-DED9-46F8-A642-D30D416167D1}" destId="{A013F20D-1071-44A1-854D-9E35FDCD8DE1}" srcOrd="0" destOrd="0" presId="urn:microsoft.com/office/officeart/2008/layout/LinedList"/>
    <dgm:cxn modelId="{6BE2AC98-5457-4466-B634-F14414E22CB4}" srcId="{17566F57-DED9-46F8-A642-D30D416167D1}" destId="{C859645F-B938-465F-B90C-C7FF85EDCC44}" srcOrd="1" destOrd="0" parTransId="{DB39CC9E-E7CB-4920-B37C-C7B585BFD90F}" sibTransId="{AB5FFC82-7C45-401D-B956-5C14C40E52AB}"/>
    <dgm:cxn modelId="{07A19A16-9135-F841-B2C6-CB366BB78219}" type="presOf" srcId="{73FAED12-A590-4821-90D3-90F31A056467}" destId="{684E14C7-F9C3-4194-9295-18DFA2396D1A}" srcOrd="0" destOrd="0" presId="urn:microsoft.com/office/officeart/2008/layout/LinedList"/>
    <dgm:cxn modelId="{8E4D2103-88A0-4826-9E10-82DC0F177A3C}" srcId="{4659DC62-76E0-402E-ABBE-4CCBC1AE5385}" destId="{EDC4F392-F1F1-412B-8A67-30C2687A29B8}" srcOrd="3" destOrd="0" parTransId="{7DECBD58-ED88-419B-8733-E9607ADE57DA}" sibTransId="{D8A61690-205A-4D7D-9361-A9EB287EF248}"/>
    <dgm:cxn modelId="{75AEA6D4-EF87-7645-8FEA-468C78AAAFAE}" type="presOf" srcId="{EDC4F392-F1F1-412B-8A67-30C2687A29B8}" destId="{977FF191-AD6D-4374-91EC-04926041E450}" srcOrd="0" destOrd="0" presId="urn:microsoft.com/office/officeart/2008/layout/LinedList"/>
    <dgm:cxn modelId="{3417C8C9-3F72-1A4C-90A4-AD3ABD5350CA}" type="presOf" srcId="{07B76E92-881C-B040-BF74-6C2F416F172C}" destId="{479AB770-53F0-0A41-8C5A-24D7DFB2C75E}" srcOrd="0" destOrd="0" presId="urn:microsoft.com/office/officeart/2008/layout/LinedList"/>
    <dgm:cxn modelId="{1A49F75A-6BC6-45E0-BB51-8BE2F38DB9AD}" srcId="{17566F57-DED9-46F8-A642-D30D416167D1}" destId="{4659DC62-76E0-402E-ABBE-4CCBC1AE5385}" srcOrd="0" destOrd="0" parTransId="{7BB1412A-3513-454E-925E-D8D13F786455}" sibTransId="{5297735E-EF14-4512-8530-C4BA5E99E443}"/>
    <dgm:cxn modelId="{F1B4CD25-605E-964A-9376-B8524D514264}" type="presParOf" srcId="{A013F20D-1071-44A1-854D-9E35FDCD8DE1}" destId="{2EE31C9C-E128-4367-8BFD-A80AFEC89ABE}" srcOrd="0" destOrd="0" presId="urn:microsoft.com/office/officeart/2008/layout/LinedList"/>
    <dgm:cxn modelId="{694055FC-9D6A-1540-B262-B8D347871EB8}" type="presParOf" srcId="{A013F20D-1071-44A1-854D-9E35FDCD8DE1}" destId="{062AC8DD-818E-4E9D-B7C6-7011B223D9AC}" srcOrd="1" destOrd="0" presId="urn:microsoft.com/office/officeart/2008/layout/LinedList"/>
    <dgm:cxn modelId="{AC934EC6-17E0-9C41-94C4-1E69796254FC}" type="presParOf" srcId="{062AC8DD-818E-4E9D-B7C6-7011B223D9AC}" destId="{0B863838-9357-493A-AEEF-1B47FB18489D}" srcOrd="0" destOrd="0" presId="urn:microsoft.com/office/officeart/2008/layout/LinedList"/>
    <dgm:cxn modelId="{A08A16B3-C811-D843-ADC4-07980B14744F}" type="presParOf" srcId="{062AC8DD-818E-4E9D-B7C6-7011B223D9AC}" destId="{B7F3DC08-8BEE-45B2-AC09-C852FEE04D3B}" srcOrd="1" destOrd="0" presId="urn:microsoft.com/office/officeart/2008/layout/LinedList"/>
    <dgm:cxn modelId="{D9DF1973-F101-224D-8D5A-DB4FEF504CD2}" type="presParOf" srcId="{B7F3DC08-8BEE-45B2-AC09-C852FEE04D3B}" destId="{A7719A6F-EDDD-4608-88FE-73BAC233AF72}" srcOrd="0" destOrd="0" presId="urn:microsoft.com/office/officeart/2008/layout/LinedList"/>
    <dgm:cxn modelId="{D5D953A9-1137-7B4D-BC1D-67B707DD8438}" type="presParOf" srcId="{B7F3DC08-8BEE-45B2-AC09-C852FEE04D3B}" destId="{94C78972-5AE1-44E7-9FD7-91B8C78C214C}" srcOrd="1" destOrd="0" presId="urn:microsoft.com/office/officeart/2008/layout/LinedList"/>
    <dgm:cxn modelId="{C4B7E46C-1550-DB49-A17B-5E106375DDF6}" type="presParOf" srcId="{94C78972-5AE1-44E7-9FD7-91B8C78C214C}" destId="{174A43A3-DA7B-4F20-AD8C-D495E1AC888A}" srcOrd="0" destOrd="0" presId="urn:microsoft.com/office/officeart/2008/layout/LinedList"/>
    <dgm:cxn modelId="{A5E1EDB5-6304-D340-94C5-578676B3E880}" type="presParOf" srcId="{94C78972-5AE1-44E7-9FD7-91B8C78C214C}" destId="{FA0CA367-829C-4D3A-A51A-845FEA659395}" srcOrd="1" destOrd="0" presId="urn:microsoft.com/office/officeart/2008/layout/LinedList"/>
    <dgm:cxn modelId="{D0BE7CAC-519C-5040-90D8-57224959B8E9}" type="presParOf" srcId="{94C78972-5AE1-44E7-9FD7-91B8C78C214C}" destId="{F7977FFF-48E0-490D-8896-08986AC267B5}" srcOrd="2" destOrd="0" presId="urn:microsoft.com/office/officeart/2008/layout/LinedList"/>
    <dgm:cxn modelId="{A26DF642-49E4-0B43-8548-B213578F78DC}" type="presParOf" srcId="{B7F3DC08-8BEE-45B2-AC09-C852FEE04D3B}" destId="{ACBCC464-8B0A-458D-808C-84CE0AD08073}" srcOrd="2" destOrd="0" presId="urn:microsoft.com/office/officeart/2008/layout/LinedList"/>
    <dgm:cxn modelId="{722D7AAF-2453-7749-8A7B-CBD1628D6773}" type="presParOf" srcId="{B7F3DC08-8BEE-45B2-AC09-C852FEE04D3B}" destId="{79E645C7-342A-4C08-9DDC-0965D77EA2E8}" srcOrd="3" destOrd="0" presId="urn:microsoft.com/office/officeart/2008/layout/LinedList"/>
    <dgm:cxn modelId="{1E576D1F-21D8-6546-93A6-C09156DC95E0}" type="presParOf" srcId="{B7F3DC08-8BEE-45B2-AC09-C852FEE04D3B}" destId="{52D39A03-821B-48ED-8C55-C394005AEAA3}" srcOrd="4" destOrd="0" presId="urn:microsoft.com/office/officeart/2008/layout/LinedList"/>
    <dgm:cxn modelId="{F0A1C61C-D0B7-AA4A-AD6E-80150827ABBA}" type="presParOf" srcId="{52D39A03-821B-48ED-8C55-C394005AEAA3}" destId="{8360B125-6ECF-41F0-BECB-A91D63E46599}" srcOrd="0" destOrd="0" presId="urn:microsoft.com/office/officeart/2008/layout/LinedList"/>
    <dgm:cxn modelId="{0458F8F9-E759-B344-BA2A-F2372DAD536A}" type="presParOf" srcId="{52D39A03-821B-48ED-8C55-C394005AEAA3}" destId="{684E14C7-F9C3-4194-9295-18DFA2396D1A}" srcOrd="1" destOrd="0" presId="urn:microsoft.com/office/officeart/2008/layout/LinedList"/>
    <dgm:cxn modelId="{D614C3B1-A95A-AC42-A22B-EB406B589ADD}" type="presParOf" srcId="{52D39A03-821B-48ED-8C55-C394005AEAA3}" destId="{1430D27E-B189-45A1-BDA7-4634FA11810D}" srcOrd="2" destOrd="0" presId="urn:microsoft.com/office/officeart/2008/layout/LinedList"/>
    <dgm:cxn modelId="{D92E3A3C-CC98-2345-9D8A-692B500070BA}" type="presParOf" srcId="{B7F3DC08-8BEE-45B2-AC09-C852FEE04D3B}" destId="{BA2731B4-5AF1-4FED-B6AE-478E44D92D0B}" srcOrd="5" destOrd="0" presId="urn:microsoft.com/office/officeart/2008/layout/LinedList"/>
    <dgm:cxn modelId="{C107A2C5-312E-A246-A066-0750C79BDB2B}" type="presParOf" srcId="{B7F3DC08-8BEE-45B2-AC09-C852FEE04D3B}" destId="{8A5D4511-2F29-4FF4-A2E5-95E58EB92E61}" srcOrd="6" destOrd="0" presId="urn:microsoft.com/office/officeart/2008/layout/LinedList"/>
    <dgm:cxn modelId="{DA65F1B0-8C69-414D-AFB3-B507BDD35079}" type="presParOf" srcId="{B7F3DC08-8BEE-45B2-AC09-C852FEE04D3B}" destId="{5034F1EE-ED52-43B0-9549-D7D3826E5516}" srcOrd="7" destOrd="0" presId="urn:microsoft.com/office/officeart/2008/layout/LinedList"/>
    <dgm:cxn modelId="{6950192B-60B6-B248-900E-641F64DA1D0D}" type="presParOf" srcId="{5034F1EE-ED52-43B0-9549-D7D3826E5516}" destId="{E4AB6C3D-0D7F-4BA1-BBA3-EC2C57F3D69B}" srcOrd="0" destOrd="0" presId="urn:microsoft.com/office/officeart/2008/layout/LinedList"/>
    <dgm:cxn modelId="{BF1C38D0-1A0E-B542-9576-B22006872567}" type="presParOf" srcId="{5034F1EE-ED52-43B0-9549-D7D3826E5516}" destId="{A55515E4-A025-4F13-85EB-3A7914D106D8}" srcOrd="1" destOrd="0" presId="urn:microsoft.com/office/officeart/2008/layout/LinedList"/>
    <dgm:cxn modelId="{1007B138-4E9C-A74F-8D31-D2205FB1721F}" type="presParOf" srcId="{5034F1EE-ED52-43B0-9549-D7D3826E5516}" destId="{E9B2DA0F-8C72-4C2D-AF00-8A826BAA46D9}" srcOrd="2" destOrd="0" presId="urn:microsoft.com/office/officeart/2008/layout/LinedList"/>
    <dgm:cxn modelId="{EC09E3A9-B149-B243-BE6B-5D4F4F1D753C}" type="presParOf" srcId="{B7F3DC08-8BEE-45B2-AC09-C852FEE04D3B}" destId="{1827B416-95BB-4B0E-9681-6C31DB2FAAEE}" srcOrd="8" destOrd="0" presId="urn:microsoft.com/office/officeart/2008/layout/LinedList"/>
    <dgm:cxn modelId="{774CDCDF-1C67-624F-9F9C-32F3C0C37EB6}" type="presParOf" srcId="{B7F3DC08-8BEE-45B2-AC09-C852FEE04D3B}" destId="{900C8BC9-86BC-43A7-BFF7-AC15C5483BAF}" srcOrd="9" destOrd="0" presId="urn:microsoft.com/office/officeart/2008/layout/LinedList"/>
    <dgm:cxn modelId="{EECCA21E-CC4E-B143-AD9D-4C628826D96E}" type="presParOf" srcId="{B7F3DC08-8BEE-45B2-AC09-C852FEE04D3B}" destId="{8EF20982-7AB3-48E7-B3D5-873944C3A85A}" srcOrd="10" destOrd="0" presId="urn:microsoft.com/office/officeart/2008/layout/LinedList"/>
    <dgm:cxn modelId="{93722D27-9A75-EB4F-947A-DC44CAD4E0BC}" type="presParOf" srcId="{8EF20982-7AB3-48E7-B3D5-873944C3A85A}" destId="{EB785862-C23E-41CA-97D4-6E96F142B39B}" srcOrd="0" destOrd="0" presId="urn:microsoft.com/office/officeart/2008/layout/LinedList"/>
    <dgm:cxn modelId="{581E76F8-7D03-CC42-A321-3032630762AD}" type="presParOf" srcId="{8EF20982-7AB3-48E7-B3D5-873944C3A85A}" destId="{977FF191-AD6D-4374-91EC-04926041E450}" srcOrd="1" destOrd="0" presId="urn:microsoft.com/office/officeart/2008/layout/LinedList"/>
    <dgm:cxn modelId="{25B35E4B-6375-2941-92E4-98C91E1507DE}" type="presParOf" srcId="{8EF20982-7AB3-48E7-B3D5-873944C3A85A}" destId="{86EE6D4D-E128-45E5-A4D5-6212B50F34EB}" srcOrd="2" destOrd="0" presId="urn:microsoft.com/office/officeart/2008/layout/LinedList"/>
    <dgm:cxn modelId="{225EA1DC-CE17-D049-B65C-23510CFAD9DF}" type="presParOf" srcId="{B7F3DC08-8BEE-45B2-AC09-C852FEE04D3B}" destId="{D92B0094-696E-4A56-845F-3FC6F1DBDDE6}" srcOrd="11" destOrd="0" presId="urn:microsoft.com/office/officeart/2008/layout/LinedList"/>
    <dgm:cxn modelId="{620CCD6A-EF30-B743-9903-2F07FB13266C}" type="presParOf" srcId="{B7F3DC08-8BEE-45B2-AC09-C852FEE04D3B}" destId="{874B5301-542F-4CC0-8EF8-A357AD58BA21}" srcOrd="12" destOrd="0" presId="urn:microsoft.com/office/officeart/2008/layout/LinedList"/>
    <dgm:cxn modelId="{82AABD5D-F606-A243-AC5F-9E4F2B74AA24}" type="presParOf" srcId="{A013F20D-1071-44A1-854D-9E35FDCD8DE1}" destId="{B59144F3-795C-4AF3-A8A9-146EB7D82EE4}" srcOrd="2" destOrd="0" presId="urn:microsoft.com/office/officeart/2008/layout/LinedList"/>
    <dgm:cxn modelId="{96CD5C18-283B-EE4C-A684-31A3D82ED3C5}" type="presParOf" srcId="{A013F20D-1071-44A1-854D-9E35FDCD8DE1}" destId="{4667F34B-ED07-435C-8158-F8029B5FE84C}" srcOrd="3" destOrd="0" presId="urn:microsoft.com/office/officeart/2008/layout/LinedList"/>
    <dgm:cxn modelId="{E3C628C6-2A9F-1E4D-ABEC-D24E79E21983}" type="presParOf" srcId="{4667F34B-ED07-435C-8158-F8029B5FE84C}" destId="{E5C52F12-85E4-49D3-9977-B5967FA92D81}" srcOrd="0" destOrd="0" presId="urn:microsoft.com/office/officeart/2008/layout/LinedList"/>
    <dgm:cxn modelId="{B6F0E9F8-B7FF-F447-8891-3DA22E5657DA}" type="presParOf" srcId="{4667F34B-ED07-435C-8158-F8029B5FE84C}" destId="{8D74CC26-C5B0-4760-96E6-9BE88F411069}" srcOrd="1" destOrd="0" presId="urn:microsoft.com/office/officeart/2008/layout/LinedList"/>
    <dgm:cxn modelId="{E302790B-324A-264E-A67E-F5164A6E16E9}" type="presParOf" srcId="{8D74CC26-C5B0-4760-96E6-9BE88F411069}" destId="{C05C9725-F58D-8648-8B57-0221B78FD9F5}" srcOrd="0" destOrd="0" presId="urn:microsoft.com/office/officeart/2008/layout/LinedList"/>
    <dgm:cxn modelId="{A676F7CC-4627-8949-8706-5A2FDDCF74E7}" type="presParOf" srcId="{8D74CC26-C5B0-4760-96E6-9BE88F411069}" destId="{A0C4C8F2-2E8E-4631-9FA5-AF02E79CBCF5}" srcOrd="1" destOrd="0" presId="urn:microsoft.com/office/officeart/2008/layout/LinedList"/>
    <dgm:cxn modelId="{6FC8D1C4-718D-1C4C-8B70-88C3CB0AFF1B}" type="presParOf" srcId="{A0C4C8F2-2E8E-4631-9FA5-AF02E79CBCF5}" destId="{D9B30324-0BBD-46BE-BEA4-0E0FBBCFD78A}" srcOrd="0" destOrd="0" presId="urn:microsoft.com/office/officeart/2008/layout/LinedList"/>
    <dgm:cxn modelId="{402375BB-E17F-5F48-891D-F7E4FA8535F6}" type="presParOf" srcId="{A0C4C8F2-2E8E-4631-9FA5-AF02E79CBCF5}" destId="{CC8C85A4-FA91-4523-8030-F631ACF49678}" srcOrd="1" destOrd="0" presId="urn:microsoft.com/office/officeart/2008/layout/LinedList"/>
    <dgm:cxn modelId="{F205BBAE-6E16-034E-B61B-6D5B2C82207B}" type="presParOf" srcId="{A0C4C8F2-2E8E-4631-9FA5-AF02E79CBCF5}" destId="{83779A12-87E3-4C4D-9969-9EA4DD79DF09}" srcOrd="2" destOrd="0" presId="urn:microsoft.com/office/officeart/2008/layout/LinedList"/>
    <dgm:cxn modelId="{620C0B5A-5E41-1746-8DAF-CF5F83EDCE6A}" type="presParOf" srcId="{8D74CC26-C5B0-4760-96E6-9BE88F411069}" destId="{66BF6DEA-8142-47C6-A539-84AD857E2935}" srcOrd="2" destOrd="0" presId="urn:microsoft.com/office/officeart/2008/layout/LinedList"/>
    <dgm:cxn modelId="{AAD9F2D3-4861-E544-B92E-7491C9B20DEC}" type="presParOf" srcId="{8D74CC26-C5B0-4760-96E6-9BE88F411069}" destId="{2E5570B6-07A6-4821-80E7-8DD524230E4B}" srcOrd="3" destOrd="0" presId="urn:microsoft.com/office/officeart/2008/layout/LinedList"/>
    <dgm:cxn modelId="{7680520E-11DA-E24C-8BD7-104674000758}" type="presParOf" srcId="{8D74CC26-C5B0-4760-96E6-9BE88F411069}" destId="{42A39214-B844-DF4C-8B9C-1C998D0824E7}" srcOrd="4" destOrd="0" presId="urn:microsoft.com/office/officeart/2008/layout/LinedList"/>
    <dgm:cxn modelId="{42C81F3E-5171-BD4E-98E1-14184E8BCB0F}" type="presParOf" srcId="{42A39214-B844-DF4C-8B9C-1C998D0824E7}" destId="{810EB758-F4E0-D141-8621-9DF34ED7C16F}" srcOrd="0" destOrd="0" presId="urn:microsoft.com/office/officeart/2008/layout/LinedList"/>
    <dgm:cxn modelId="{C69855DA-B86B-9145-B55D-6F6A9752D86A}" type="presParOf" srcId="{42A39214-B844-DF4C-8B9C-1C998D0824E7}" destId="{479AB770-53F0-0A41-8C5A-24D7DFB2C75E}" srcOrd="1" destOrd="0" presId="urn:microsoft.com/office/officeart/2008/layout/LinedList"/>
    <dgm:cxn modelId="{51EBE960-3194-BD46-B429-395ED02A3D12}" type="presParOf" srcId="{42A39214-B844-DF4C-8B9C-1C998D0824E7}" destId="{184ABFF5-1C79-F54A-B2D3-6FEC33BF8190}" srcOrd="2" destOrd="0" presId="urn:microsoft.com/office/officeart/2008/layout/LinedList"/>
    <dgm:cxn modelId="{76F07FDC-8F49-5C4F-B634-02BD25E341EF}" type="presParOf" srcId="{8D74CC26-C5B0-4760-96E6-9BE88F411069}" destId="{8F4ED9C2-2BD7-B947-8DCB-2DE600875674}" srcOrd="5" destOrd="0" presId="urn:microsoft.com/office/officeart/2008/layout/LinedList"/>
    <dgm:cxn modelId="{1F1F2376-E51B-9D41-9788-6F0F950C732E}" type="presParOf" srcId="{8D74CC26-C5B0-4760-96E6-9BE88F411069}" destId="{E270FD40-18BD-A440-944D-0440EAA5BADA}" srcOrd="6" destOrd="0" presId="urn:microsoft.com/office/officeart/2008/layout/LinedList"/>
    <dgm:cxn modelId="{A9147D35-AE74-5245-968C-15D3D35BA0EA}" type="presParOf" srcId="{8D74CC26-C5B0-4760-96E6-9BE88F411069}" destId="{150AB36D-C4C2-6F43-A637-AC02E90087D4}" srcOrd="7" destOrd="0" presId="urn:microsoft.com/office/officeart/2008/layout/LinedList"/>
    <dgm:cxn modelId="{D7AFDE47-E964-4348-9CCC-85570F7F7F5A}" type="presParOf" srcId="{150AB36D-C4C2-6F43-A637-AC02E90087D4}" destId="{24D7646C-0F9A-084D-889C-E27E27A8F045}" srcOrd="0" destOrd="0" presId="urn:microsoft.com/office/officeart/2008/layout/LinedList"/>
    <dgm:cxn modelId="{961791E3-0BCE-F249-9B36-069CB1008B04}" type="presParOf" srcId="{150AB36D-C4C2-6F43-A637-AC02E90087D4}" destId="{609DE3E4-381A-6B4F-9643-31786000BAD8}" srcOrd="1" destOrd="0" presId="urn:microsoft.com/office/officeart/2008/layout/LinedList"/>
    <dgm:cxn modelId="{5D476116-C28A-8D43-B7CE-973BD468B765}" type="presParOf" srcId="{150AB36D-C4C2-6F43-A637-AC02E90087D4}" destId="{02D16DFF-86E0-624D-937F-70CD1C4DAA4D}" srcOrd="2" destOrd="0" presId="urn:microsoft.com/office/officeart/2008/layout/LinedList"/>
    <dgm:cxn modelId="{BA0F5052-1B96-0146-A3C1-C06AF4451EE6}" type="presParOf" srcId="{8D74CC26-C5B0-4760-96E6-9BE88F411069}" destId="{F709129A-E3E2-2D41-885F-CAA2AA61C17C}" srcOrd="8" destOrd="0" presId="urn:microsoft.com/office/officeart/2008/layout/LinedList"/>
    <dgm:cxn modelId="{89B3C3AE-50EF-EC4F-90D6-772C676F5C0A}" type="presParOf" srcId="{8D74CC26-C5B0-4760-96E6-9BE88F411069}" destId="{65B669D9-92DB-104D-BCA5-F75C83DB640B}" srcOrd="9" destOrd="0" presId="urn:microsoft.com/office/officeart/2008/layout/LinedList"/>
    <dgm:cxn modelId="{0945C1DA-4874-EF42-99DA-00D160D43581}" type="presParOf" srcId="{8D74CC26-C5B0-4760-96E6-9BE88F411069}" destId="{C36924B7-2733-5843-856E-87525AE1E33C}" srcOrd="10" destOrd="0" presId="urn:microsoft.com/office/officeart/2008/layout/LinedList"/>
    <dgm:cxn modelId="{2819B402-A794-6843-890C-038386478092}" type="presParOf" srcId="{C36924B7-2733-5843-856E-87525AE1E33C}" destId="{D4F435AD-B319-9B4F-806C-6F1242A6E71E}" srcOrd="0" destOrd="0" presId="urn:microsoft.com/office/officeart/2008/layout/LinedList"/>
    <dgm:cxn modelId="{00EC2A10-1B48-D343-9361-C9DA22A077FB}" type="presParOf" srcId="{C36924B7-2733-5843-856E-87525AE1E33C}" destId="{0C2393E9-0F0E-EB43-AD53-2A2799A8CAA3}" srcOrd="1" destOrd="0" presId="urn:microsoft.com/office/officeart/2008/layout/LinedList"/>
    <dgm:cxn modelId="{7EE4AA47-47F8-EE48-957E-E077CFB7A844}" type="presParOf" srcId="{C36924B7-2733-5843-856E-87525AE1E33C}" destId="{275899FB-3FCC-CA43-9347-B6EDFA7C8DB5}" srcOrd="2" destOrd="0" presId="urn:microsoft.com/office/officeart/2008/layout/LinedList"/>
    <dgm:cxn modelId="{B8E3FA91-CE21-764E-B02A-03501AB65F25}" type="presParOf" srcId="{8D74CC26-C5B0-4760-96E6-9BE88F411069}" destId="{729B78D8-9EB9-3547-BB0A-B5A25EF80080}" srcOrd="11" destOrd="0" presId="urn:microsoft.com/office/officeart/2008/layout/LinedList"/>
    <dgm:cxn modelId="{CAAAABCD-126C-554F-8EE5-7307FF1EA43A}" type="presParOf" srcId="{8D74CC26-C5B0-4760-96E6-9BE88F411069}" destId="{FA0A37B1-8D42-0E43-9C7A-9787B6EAA386}" srcOrd="12" destOrd="0" presId="urn:microsoft.com/office/officeart/2008/layout/LinedList"/>
    <dgm:cxn modelId="{E3871F8F-CF32-544A-8C3D-BE33795D34DE}" type="presParOf" srcId="{8D74CC26-C5B0-4760-96E6-9BE88F411069}" destId="{0D607711-D199-FC42-98C3-A0D60B4756C7}" srcOrd="13" destOrd="0" presId="urn:microsoft.com/office/officeart/2008/layout/LinedList"/>
    <dgm:cxn modelId="{C65557CF-7FAF-F345-9D36-DDB77C2900E1}" type="presParOf" srcId="{0D607711-D199-FC42-98C3-A0D60B4756C7}" destId="{D19DA4AD-C783-EF47-8725-5D5B33E9817E}" srcOrd="0" destOrd="0" presId="urn:microsoft.com/office/officeart/2008/layout/LinedList"/>
    <dgm:cxn modelId="{F9CD043E-89A3-FB47-89AB-047F931E8C7D}" type="presParOf" srcId="{0D607711-D199-FC42-98C3-A0D60B4756C7}" destId="{67B92AD4-5515-9846-9B83-FF37FE7864DB}" srcOrd="1" destOrd="0" presId="urn:microsoft.com/office/officeart/2008/layout/LinedList"/>
    <dgm:cxn modelId="{27C2922A-ACA5-B840-BAC2-773D6492388D}" type="presParOf" srcId="{0D607711-D199-FC42-98C3-A0D60B4756C7}" destId="{60604E1B-3E08-BF47-AF48-1BCA814FE205}" srcOrd="2" destOrd="0" presId="urn:microsoft.com/office/officeart/2008/layout/LinedList"/>
    <dgm:cxn modelId="{34B0E5B9-908C-084A-BAA5-9839A25CC8E4}" type="presParOf" srcId="{8D74CC26-C5B0-4760-96E6-9BE88F411069}" destId="{CD0D2403-83D0-3D4E-95CA-4D1A0F9DEC62}" srcOrd="14" destOrd="0" presId="urn:microsoft.com/office/officeart/2008/layout/LinedList"/>
    <dgm:cxn modelId="{A3BA46C5-9955-9B48-A07A-60F619418DE6}" type="presParOf" srcId="{8D74CC26-C5B0-4760-96E6-9BE88F411069}" destId="{79A0F5EB-7BCD-FA4C-BE59-939C32108ABC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566F57-DED9-46F8-A642-D30D416167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3FAED12-A590-4821-90D3-90F31A056467}">
      <dgm:prSet phldrT="[Text]"/>
      <dgm:spPr/>
      <dgm:t>
        <a:bodyPr/>
        <a:lstStyle/>
        <a:p>
          <a:r>
            <a:rPr lang="de-DE" dirty="0" smtClean="0"/>
            <a:t>Was ist SAP </a:t>
          </a:r>
          <a:r>
            <a:rPr lang="de-DE" dirty="0" err="1" smtClean="0"/>
            <a:t>Fiori</a:t>
          </a:r>
          <a:r>
            <a:rPr lang="de-DE" dirty="0" smtClean="0"/>
            <a:t>?</a:t>
          </a:r>
        </a:p>
      </dgm:t>
    </dgm:pt>
    <dgm:pt modelId="{9FBE5755-6E46-482E-90BB-5A3555E55140}" type="parTrans" cxnId="{6FAC4573-7D9F-4C75-9E92-9077B01D3A90}">
      <dgm:prSet/>
      <dgm:spPr/>
      <dgm:t>
        <a:bodyPr/>
        <a:lstStyle/>
        <a:p>
          <a:endParaRPr lang="de-DE"/>
        </a:p>
      </dgm:t>
    </dgm:pt>
    <dgm:pt modelId="{43D415DF-8225-499E-B2C3-BB0E9B0080BC}" type="sibTrans" cxnId="{6FAC4573-7D9F-4C75-9E92-9077B01D3A90}">
      <dgm:prSet/>
      <dgm:spPr/>
      <dgm:t>
        <a:bodyPr/>
        <a:lstStyle/>
        <a:p>
          <a:endParaRPr lang="de-DE"/>
        </a:p>
      </dgm:t>
    </dgm:pt>
    <dgm:pt modelId="{7F8502A9-E8D9-FE4F-9741-2F13612DBFC5}">
      <dgm:prSet phldrT="[Text]"/>
      <dgm:spPr/>
      <dgm:t>
        <a:bodyPr/>
        <a:lstStyle/>
        <a:p>
          <a:r>
            <a:rPr lang="de-DE" dirty="0" smtClean="0"/>
            <a:t>Systemvoraussetzungen</a:t>
          </a:r>
          <a:endParaRPr lang="de-DE" dirty="0"/>
        </a:p>
      </dgm:t>
    </dgm:pt>
    <dgm:pt modelId="{75AACC48-A213-0D40-99F8-14B321461ED2}" type="parTrans" cxnId="{F73FE217-96F6-7145-B430-FFA82DB1BD95}">
      <dgm:prSet/>
      <dgm:spPr/>
      <dgm:t>
        <a:bodyPr/>
        <a:lstStyle/>
        <a:p>
          <a:endParaRPr lang="de-DE"/>
        </a:p>
      </dgm:t>
    </dgm:pt>
    <dgm:pt modelId="{253B7FB3-7B9B-C04A-9277-07C302361ACE}" type="sibTrans" cxnId="{F73FE217-96F6-7145-B430-FFA82DB1BD95}">
      <dgm:prSet/>
      <dgm:spPr/>
      <dgm:t>
        <a:bodyPr/>
        <a:lstStyle/>
        <a:p>
          <a:endParaRPr lang="de-DE"/>
        </a:p>
      </dgm:t>
    </dgm:pt>
    <dgm:pt modelId="{DA4F725B-E5D5-3149-8951-096B9EB67B2A}">
      <dgm:prSet phldrT="[Text]"/>
      <dgm:spPr/>
      <dgm:t>
        <a:bodyPr/>
        <a:lstStyle/>
        <a:p>
          <a:r>
            <a:rPr lang="de-DE" dirty="0" smtClean="0"/>
            <a:t>Lizenzierung</a:t>
          </a:r>
          <a:endParaRPr lang="de-DE" dirty="0"/>
        </a:p>
      </dgm:t>
    </dgm:pt>
    <dgm:pt modelId="{4A23758A-F0CC-764A-8D57-4B7C56235930}" type="parTrans" cxnId="{EF007A4D-91E0-3A43-9F89-7B5F3FF534A1}">
      <dgm:prSet/>
      <dgm:spPr/>
      <dgm:t>
        <a:bodyPr/>
        <a:lstStyle/>
        <a:p>
          <a:endParaRPr lang="de-DE"/>
        </a:p>
      </dgm:t>
    </dgm:pt>
    <dgm:pt modelId="{274CBC28-0BFC-CA45-B36B-ABD3744813A7}" type="sibTrans" cxnId="{EF007A4D-91E0-3A43-9F89-7B5F3FF534A1}">
      <dgm:prSet/>
      <dgm:spPr/>
      <dgm:t>
        <a:bodyPr/>
        <a:lstStyle/>
        <a:p>
          <a:endParaRPr lang="de-DE"/>
        </a:p>
      </dgm:t>
    </dgm:pt>
    <dgm:pt modelId="{8BEFDB47-792D-5A44-8140-B7120D73582D}">
      <dgm:prSet phldrT="[Text]"/>
      <dgm:spPr/>
      <dgm:t>
        <a:bodyPr/>
        <a:lstStyle/>
        <a:p>
          <a:r>
            <a:rPr lang="de-DE" dirty="0" smtClean="0"/>
            <a:t>Technologie, Implementierung &amp; Erweiterbarkeit</a:t>
          </a:r>
          <a:endParaRPr lang="de-DE" dirty="0"/>
        </a:p>
      </dgm:t>
    </dgm:pt>
    <dgm:pt modelId="{B3E194CF-CAA4-524E-A5D5-520502E26846}" type="parTrans" cxnId="{4357035E-9A48-BB42-A59E-BBA5F77BFF75}">
      <dgm:prSet/>
      <dgm:spPr/>
      <dgm:t>
        <a:bodyPr/>
        <a:lstStyle/>
        <a:p>
          <a:endParaRPr lang="de-DE"/>
        </a:p>
      </dgm:t>
    </dgm:pt>
    <dgm:pt modelId="{CC1AFF5E-7A0E-C040-9E7A-C689EF0E4C09}" type="sibTrans" cxnId="{4357035E-9A48-BB42-A59E-BBA5F77BFF75}">
      <dgm:prSet/>
      <dgm:spPr/>
      <dgm:t>
        <a:bodyPr/>
        <a:lstStyle/>
        <a:p>
          <a:endParaRPr lang="de-DE"/>
        </a:p>
      </dgm:t>
    </dgm:pt>
    <dgm:pt modelId="{B9EE993A-4E59-0A49-9EAA-CEF0FF3B5442}">
      <dgm:prSet phldrT="[Text]"/>
      <dgm:spPr/>
      <dgm:t>
        <a:bodyPr/>
        <a:lstStyle/>
        <a:p>
          <a:r>
            <a:rPr lang="de-DE" dirty="0" smtClean="0"/>
            <a:t>Zusammenfassung</a:t>
          </a:r>
        </a:p>
      </dgm:t>
    </dgm:pt>
    <dgm:pt modelId="{DA45DC66-9F08-6B4A-BACE-033F0D76C5A8}" type="parTrans" cxnId="{42A1AEC9-3145-5E49-8C56-30EA16AA594D}">
      <dgm:prSet/>
      <dgm:spPr/>
      <dgm:t>
        <a:bodyPr/>
        <a:lstStyle/>
        <a:p>
          <a:endParaRPr lang="de-DE"/>
        </a:p>
      </dgm:t>
    </dgm:pt>
    <dgm:pt modelId="{0311F861-0A2B-4D47-83C2-41C2573F791B}" type="sibTrans" cxnId="{42A1AEC9-3145-5E49-8C56-30EA16AA594D}">
      <dgm:prSet/>
      <dgm:spPr/>
      <dgm:t>
        <a:bodyPr/>
        <a:lstStyle/>
        <a:p>
          <a:endParaRPr lang="de-DE"/>
        </a:p>
      </dgm:t>
    </dgm:pt>
    <dgm:pt modelId="{5B88DBEB-5A77-2E48-A154-79D4C80B2650}">
      <dgm:prSet phldrT="[Text]"/>
      <dgm:spPr/>
      <dgm:t>
        <a:bodyPr/>
        <a:lstStyle/>
        <a:p>
          <a:r>
            <a:rPr lang="de-DE" dirty="0" smtClean="0"/>
            <a:t>Verfügbare Anwendungen</a:t>
          </a:r>
        </a:p>
      </dgm:t>
    </dgm:pt>
    <dgm:pt modelId="{2A4DD026-099E-C746-BE16-71602F2006C5}" type="parTrans" cxnId="{57DC83A2-F83A-9940-951A-8CB07284EC39}">
      <dgm:prSet/>
      <dgm:spPr/>
      <dgm:t>
        <a:bodyPr/>
        <a:lstStyle/>
        <a:p>
          <a:endParaRPr lang="de-DE"/>
        </a:p>
      </dgm:t>
    </dgm:pt>
    <dgm:pt modelId="{EE61AABE-6613-464B-89D1-37975AAFA900}" type="sibTrans" cxnId="{57DC83A2-F83A-9940-951A-8CB07284EC39}">
      <dgm:prSet/>
      <dgm:spPr/>
      <dgm:t>
        <a:bodyPr/>
        <a:lstStyle/>
        <a:p>
          <a:endParaRPr lang="de-DE"/>
        </a:p>
      </dgm:t>
    </dgm:pt>
    <dgm:pt modelId="{D2226EC8-9AB0-9B46-8F8B-FD80911D5198}">
      <dgm:prSet phldrT="[Text]"/>
      <dgm:spPr/>
      <dgm:t>
        <a:bodyPr/>
        <a:lstStyle/>
        <a:p>
          <a:r>
            <a:rPr lang="de-DE" dirty="0" smtClean="0"/>
            <a:t>Angrenzendes Thema: ERP </a:t>
          </a:r>
          <a:r>
            <a:rPr lang="de-DE" dirty="0" err="1" smtClean="0"/>
            <a:t>Foundation</a:t>
          </a:r>
          <a:r>
            <a:rPr lang="de-DE" dirty="0" smtClean="0"/>
            <a:t> Extension</a:t>
          </a:r>
        </a:p>
      </dgm:t>
    </dgm:pt>
    <dgm:pt modelId="{9AA1444E-359F-ED45-94E5-346761A26969}" type="parTrans" cxnId="{84A9E016-03E6-6A4C-B288-474C6974F5DD}">
      <dgm:prSet/>
      <dgm:spPr/>
    </dgm:pt>
    <dgm:pt modelId="{F5ACCCCF-7F20-4640-857D-E8379DC60195}" type="sibTrans" cxnId="{84A9E016-03E6-6A4C-B288-474C6974F5DD}">
      <dgm:prSet/>
      <dgm:spPr/>
    </dgm:pt>
    <dgm:pt modelId="{A013F20D-1071-44A1-854D-9E35FDCD8DE1}" type="pres">
      <dgm:prSet presAssocID="{17566F57-DED9-46F8-A642-D30D416167D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9C2EC433-9AD2-434C-90AE-E6C645BEC927}" type="pres">
      <dgm:prSet presAssocID="{73FAED12-A590-4821-90D3-90F31A056467}" presName="thickLine" presStyleLbl="alignNode1" presStyleIdx="0" presStyleCnt="7"/>
      <dgm:spPr/>
    </dgm:pt>
    <dgm:pt modelId="{1936258C-E22E-4841-8167-8E2A22DEE4C9}" type="pres">
      <dgm:prSet presAssocID="{73FAED12-A590-4821-90D3-90F31A056467}" presName="horz1" presStyleCnt="0"/>
      <dgm:spPr/>
    </dgm:pt>
    <dgm:pt modelId="{9F6CE81E-31AF-B44A-80FC-B7F5E6D245A8}" type="pres">
      <dgm:prSet presAssocID="{73FAED12-A590-4821-90D3-90F31A056467}" presName="tx1" presStyleLbl="revTx" presStyleIdx="0" presStyleCnt="7"/>
      <dgm:spPr/>
      <dgm:t>
        <a:bodyPr/>
        <a:lstStyle/>
        <a:p>
          <a:endParaRPr lang="de-DE"/>
        </a:p>
      </dgm:t>
    </dgm:pt>
    <dgm:pt modelId="{0D95BBB7-FDDD-AE4F-8DCF-D7B46AA2BBE0}" type="pres">
      <dgm:prSet presAssocID="{73FAED12-A590-4821-90D3-90F31A056467}" presName="vert1" presStyleCnt="0"/>
      <dgm:spPr/>
    </dgm:pt>
    <dgm:pt modelId="{9550683B-81F2-F548-AC4E-A0FF4FB4B5E7}" type="pres">
      <dgm:prSet presAssocID="{5B88DBEB-5A77-2E48-A154-79D4C80B2650}" presName="thickLine" presStyleLbl="alignNode1" presStyleIdx="1" presStyleCnt="7"/>
      <dgm:spPr/>
    </dgm:pt>
    <dgm:pt modelId="{F44B679F-7890-4E4A-AC10-FC81D89A696D}" type="pres">
      <dgm:prSet presAssocID="{5B88DBEB-5A77-2E48-A154-79D4C80B2650}" presName="horz1" presStyleCnt="0"/>
      <dgm:spPr/>
    </dgm:pt>
    <dgm:pt modelId="{3C9F42C4-D097-8D4B-91AF-A5A379197E28}" type="pres">
      <dgm:prSet presAssocID="{5B88DBEB-5A77-2E48-A154-79D4C80B2650}" presName="tx1" presStyleLbl="revTx" presStyleIdx="1" presStyleCnt="7"/>
      <dgm:spPr/>
      <dgm:t>
        <a:bodyPr/>
        <a:lstStyle/>
        <a:p>
          <a:endParaRPr lang="de-DE"/>
        </a:p>
      </dgm:t>
    </dgm:pt>
    <dgm:pt modelId="{2F863C15-2D7F-0847-9DC8-BA81967982FF}" type="pres">
      <dgm:prSet presAssocID="{5B88DBEB-5A77-2E48-A154-79D4C80B2650}" presName="vert1" presStyleCnt="0"/>
      <dgm:spPr/>
    </dgm:pt>
    <dgm:pt modelId="{F3619141-06AE-3B47-963D-6BF477283E42}" type="pres">
      <dgm:prSet presAssocID="{8BEFDB47-792D-5A44-8140-B7120D73582D}" presName="thickLine" presStyleLbl="alignNode1" presStyleIdx="2" presStyleCnt="7"/>
      <dgm:spPr/>
    </dgm:pt>
    <dgm:pt modelId="{F91B3A14-A415-A842-9C4E-1A8C99E38FF0}" type="pres">
      <dgm:prSet presAssocID="{8BEFDB47-792D-5A44-8140-B7120D73582D}" presName="horz1" presStyleCnt="0"/>
      <dgm:spPr/>
    </dgm:pt>
    <dgm:pt modelId="{C06DBF8D-9E85-BF45-8025-17F6A5EE0EA3}" type="pres">
      <dgm:prSet presAssocID="{8BEFDB47-792D-5A44-8140-B7120D73582D}" presName="tx1" presStyleLbl="revTx" presStyleIdx="2" presStyleCnt="7"/>
      <dgm:spPr/>
      <dgm:t>
        <a:bodyPr/>
        <a:lstStyle/>
        <a:p>
          <a:endParaRPr lang="de-DE"/>
        </a:p>
      </dgm:t>
    </dgm:pt>
    <dgm:pt modelId="{72491400-B8B6-4C43-A1CD-327ED6CE0D67}" type="pres">
      <dgm:prSet presAssocID="{8BEFDB47-792D-5A44-8140-B7120D73582D}" presName="vert1" presStyleCnt="0"/>
      <dgm:spPr/>
    </dgm:pt>
    <dgm:pt modelId="{02BA98A9-BF46-D44A-A73F-D48074A5F9FD}" type="pres">
      <dgm:prSet presAssocID="{7F8502A9-E8D9-FE4F-9741-2F13612DBFC5}" presName="thickLine" presStyleLbl="alignNode1" presStyleIdx="3" presStyleCnt="7"/>
      <dgm:spPr/>
    </dgm:pt>
    <dgm:pt modelId="{04CBBDCB-C8E1-0740-9B0A-0B188EC1BF4E}" type="pres">
      <dgm:prSet presAssocID="{7F8502A9-E8D9-FE4F-9741-2F13612DBFC5}" presName="horz1" presStyleCnt="0"/>
      <dgm:spPr/>
    </dgm:pt>
    <dgm:pt modelId="{11212FDE-1339-BC4B-8E14-A2390D6F9CBB}" type="pres">
      <dgm:prSet presAssocID="{7F8502A9-E8D9-FE4F-9741-2F13612DBFC5}" presName="tx1" presStyleLbl="revTx" presStyleIdx="3" presStyleCnt="7"/>
      <dgm:spPr/>
      <dgm:t>
        <a:bodyPr/>
        <a:lstStyle/>
        <a:p>
          <a:endParaRPr lang="de-DE"/>
        </a:p>
      </dgm:t>
    </dgm:pt>
    <dgm:pt modelId="{85045D71-C4D1-C149-8A2C-CC2C2F20F562}" type="pres">
      <dgm:prSet presAssocID="{7F8502A9-E8D9-FE4F-9741-2F13612DBFC5}" presName="vert1" presStyleCnt="0"/>
      <dgm:spPr/>
    </dgm:pt>
    <dgm:pt modelId="{C4C9DA7F-7AD4-EE4A-9FB0-417E5D44B10A}" type="pres">
      <dgm:prSet presAssocID="{DA4F725B-E5D5-3149-8951-096B9EB67B2A}" presName="thickLine" presStyleLbl="alignNode1" presStyleIdx="4" presStyleCnt="7"/>
      <dgm:spPr/>
    </dgm:pt>
    <dgm:pt modelId="{23531F1B-4560-C943-A0A2-DA1649BE5EE5}" type="pres">
      <dgm:prSet presAssocID="{DA4F725B-E5D5-3149-8951-096B9EB67B2A}" presName="horz1" presStyleCnt="0"/>
      <dgm:spPr/>
    </dgm:pt>
    <dgm:pt modelId="{DEE349C6-28F9-BC48-BA33-1780B1C8186B}" type="pres">
      <dgm:prSet presAssocID="{DA4F725B-E5D5-3149-8951-096B9EB67B2A}" presName="tx1" presStyleLbl="revTx" presStyleIdx="4" presStyleCnt="7"/>
      <dgm:spPr/>
      <dgm:t>
        <a:bodyPr/>
        <a:lstStyle/>
        <a:p>
          <a:endParaRPr lang="de-DE"/>
        </a:p>
      </dgm:t>
    </dgm:pt>
    <dgm:pt modelId="{067FA5CE-E5B8-EA43-95D9-A44234E525CC}" type="pres">
      <dgm:prSet presAssocID="{DA4F725B-E5D5-3149-8951-096B9EB67B2A}" presName="vert1" presStyleCnt="0"/>
      <dgm:spPr/>
    </dgm:pt>
    <dgm:pt modelId="{4FE9DD70-9791-4147-A7BB-D795BAF28981}" type="pres">
      <dgm:prSet presAssocID="{B9EE993A-4E59-0A49-9EAA-CEF0FF3B5442}" presName="thickLine" presStyleLbl="alignNode1" presStyleIdx="5" presStyleCnt="7"/>
      <dgm:spPr/>
    </dgm:pt>
    <dgm:pt modelId="{5C903DBD-5A7D-9B4F-893D-37A663CA5D40}" type="pres">
      <dgm:prSet presAssocID="{B9EE993A-4E59-0A49-9EAA-CEF0FF3B5442}" presName="horz1" presStyleCnt="0"/>
      <dgm:spPr/>
    </dgm:pt>
    <dgm:pt modelId="{728D83A3-3369-4940-B697-396E75957D2E}" type="pres">
      <dgm:prSet presAssocID="{B9EE993A-4E59-0A49-9EAA-CEF0FF3B5442}" presName="tx1" presStyleLbl="revTx" presStyleIdx="5" presStyleCnt="7"/>
      <dgm:spPr/>
      <dgm:t>
        <a:bodyPr/>
        <a:lstStyle/>
        <a:p>
          <a:endParaRPr lang="de-DE"/>
        </a:p>
      </dgm:t>
    </dgm:pt>
    <dgm:pt modelId="{3BB019E1-4D39-554C-8336-7E5FD4AF17E3}" type="pres">
      <dgm:prSet presAssocID="{B9EE993A-4E59-0A49-9EAA-CEF0FF3B5442}" presName="vert1" presStyleCnt="0"/>
      <dgm:spPr/>
    </dgm:pt>
    <dgm:pt modelId="{CA891140-A5DE-8047-9DAA-6DED35048451}" type="pres">
      <dgm:prSet presAssocID="{D2226EC8-9AB0-9B46-8F8B-FD80911D5198}" presName="thickLine" presStyleLbl="alignNode1" presStyleIdx="6" presStyleCnt="7"/>
      <dgm:spPr/>
    </dgm:pt>
    <dgm:pt modelId="{4D1FA9C6-B88D-734A-98E3-909F1F344D7B}" type="pres">
      <dgm:prSet presAssocID="{D2226EC8-9AB0-9B46-8F8B-FD80911D5198}" presName="horz1" presStyleCnt="0"/>
      <dgm:spPr/>
    </dgm:pt>
    <dgm:pt modelId="{F3437B87-E655-8349-87EE-FADF4986D59B}" type="pres">
      <dgm:prSet presAssocID="{D2226EC8-9AB0-9B46-8F8B-FD80911D5198}" presName="tx1" presStyleLbl="revTx" presStyleIdx="6" presStyleCnt="7"/>
      <dgm:spPr/>
      <dgm:t>
        <a:bodyPr/>
        <a:lstStyle/>
        <a:p>
          <a:endParaRPr lang="de-DE"/>
        </a:p>
      </dgm:t>
    </dgm:pt>
    <dgm:pt modelId="{D030F895-5D80-C340-B1E0-7EED691F49D8}" type="pres">
      <dgm:prSet presAssocID="{D2226EC8-9AB0-9B46-8F8B-FD80911D5198}" presName="vert1" presStyleCnt="0"/>
      <dgm:spPr/>
    </dgm:pt>
  </dgm:ptLst>
  <dgm:cxnLst>
    <dgm:cxn modelId="{EA69090B-6342-7648-A11F-BD9C08069BA2}" type="presOf" srcId="{DA4F725B-E5D5-3149-8951-096B9EB67B2A}" destId="{DEE349C6-28F9-BC48-BA33-1780B1C8186B}" srcOrd="0" destOrd="0" presId="urn:microsoft.com/office/officeart/2008/layout/LinedList"/>
    <dgm:cxn modelId="{82387F82-60DF-9D46-8871-E1A40D34FB76}" type="presOf" srcId="{17566F57-DED9-46F8-A642-D30D416167D1}" destId="{A013F20D-1071-44A1-854D-9E35FDCD8DE1}" srcOrd="0" destOrd="0" presId="urn:microsoft.com/office/officeart/2008/layout/LinedList"/>
    <dgm:cxn modelId="{C390B20F-EE74-4140-A9B9-D0A5F5184A19}" type="presOf" srcId="{8BEFDB47-792D-5A44-8140-B7120D73582D}" destId="{C06DBF8D-9E85-BF45-8025-17F6A5EE0EA3}" srcOrd="0" destOrd="0" presId="urn:microsoft.com/office/officeart/2008/layout/LinedList"/>
    <dgm:cxn modelId="{84A9E016-03E6-6A4C-B288-474C6974F5DD}" srcId="{17566F57-DED9-46F8-A642-D30D416167D1}" destId="{D2226EC8-9AB0-9B46-8F8B-FD80911D5198}" srcOrd="6" destOrd="0" parTransId="{9AA1444E-359F-ED45-94E5-346761A26969}" sibTransId="{F5ACCCCF-7F20-4640-857D-E8379DC60195}"/>
    <dgm:cxn modelId="{42A1AEC9-3145-5E49-8C56-30EA16AA594D}" srcId="{17566F57-DED9-46F8-A642-D30D416167D1}" destId="{B9EE993A-4E59-0A49-9EAA-CEF0FF3B5442}" srcOrd="5" destOrd="0" parTransId="{DA45DC66-9F08-6B4A-BACE-033F0D76C5A8}" sibTransId="{0311F861-0A2B-4D47-83C2-41C2573F791B}"/>
    <dgm:cxn modelId="{73852354-C8C6-6948-96BB-9C87A87DEA9E}" type="presOf" srcId="{5B88DBEB-5A77-2E48-A154-79D4C80B2650}" destId="{3C9F42C4-D097-8D4B-91AF-A5A379197E28}" srcOrd="0" destOrd="0" presId="urn:microsoft.com/office/officeart/2008/layout/LinedList"/>
    <dgm:cxn modelId="{788C0022-9AC0-744B-ACD8-2DC3717CF739}" type="presOf" srcId="{7F8502A9-E8D9-FE4F-9741-2F13612DBFC5}" destId="{11212FDE-1339-BC4B-8E14-A2390D6F9CBB}" srcOrd="0" destOrd="0" presId="urn:microsoft.com/office/officeart/2008/layout/LinedList"/>
    <dgm:cxn modelId="{49338774-7CC9-8B4C-B6B7-2F007185CBDB}" type="presOf" srcId="{B9EE993A-4E59-0A49-9EAA-CEF0FF3B5442}" destId="{728D83A3-3369-4940-B697-396E75957D2E}" srcOrd="0" destOrd="0" presId="urn:microsoft.com/office/officeart/2008/layout/LinedList"/>
    <dgm:cxn modelId="{4F0CD3AE-9E97-EE4F-9164-8D7D712A2FDE}" type="presOf" srcId="{73FAED12-A590-4821-90D3-90F31A056467}" destId="{9F6CE81E-31AF-B44A-80FC-B7F5E6D245A8}" srcOrd="0" destOrd="0" presId="urn:microsoft.com/office/officeart/2008/layout/LinedList"/>
    <dgm:cxn modelId="{EF007A4D-91E0-3A43-9F89-7B5F3FF534A1}" srcId="{17566F57-DED9-46F8-A642-D30D416167D1}" destId="{DA4F725B-E5D5-3149-8951-096B9EB67B2A}" srcOrd="4" destOrd="0" parTransId="{4A23758A-F0CC-764A-8D57-4B7C56235930}" sibTransId="{274CBC28-0BFC-CA45-B36B-ABD3744813A7}"/>
    <dgm:cxn modelId="{4357035E-9A48-BB42-A59E-BBA5F77BFF75}" srcId="{17566F57-DED9-46F8-A642-D30D416167D1}" destId="{8BEFDB47-792D-5A44-8140-B7120D73582D}" srcOrd="2" destOrd="0" parTransId="{B3E194CF-CAA4-524E-A5D5-520502E26846}" sibTransId="{CC1AFF5E-7A0E-C040-9E7A-C689EF0E4C09}"/>
    <dgm:cxn modelId="{6FAC4573-7D9F-4C75-9E92-9077B01D3A90}" srcId="{17566F57-DED9-46F8-A642-D30D416167D1}" destId="{73FAED12-A590-4821-90D3-90F31A056467}" srcOrd="0" destOrd="0" parTransId="{9FBE5755-6E46-482E-90BB-5A3555E55140}" sibTransId="{43D415DF-8225-499E-B2C3-BB0E9B0080BC}"/>
    <dgm:cxn modelId="{7A71EEDB-78FC-D246-A3D1-095D2D60645A}" type="presOf" srcId="{D2226EC8-9AB0-9B46-8F8B-FD80911D5198}" destId="{F3437B87-E655-8349-87EE-FADF4986D59B}" srcOrd="0" destOrd="0" presId="urn:microsoft.com/office/officeart/2008/layout/LinedList"/>
    <dgm:cxn modelId="{F73FE217-96F6-7145-B430-FFA82DB1BD95}" srcId="{17566F57-DED9-46F8-A642-D30D416167D1}" destId="{7F8502A9-E8D9-FE4F-9741-2F13612DBFC5}" srcOrd="3" destOrd="0" parTransId="{75AACC48-A213-0D40-99F8-14B321461ED2}" sibTransId="{253B7FB3-7B9B-C04A-9277-07C302361ACE}"/>
    <dgm:cxn modelId="{57DC83A2-F83A-9940-951A-8CB07284EC39}" srcId="{17566F57-DED9-46F8-A642-D30D416167D1}" destId="{5B88DBEB-5A77-2E48-A154-79D4C80B2650}" srcOrd="1" destOrd="0" parTransId="{2A4DD026-099E-C746-BE16-71602F2006C5}" sibTransId="{EE61AABE-6613-464B-89D1-37975AAFA900}"/>
    <dgm:cxn modelId="{6CF4AA66-F471-B745-888D-21814338A47E}" type="presParOf" srcId="{A013F20D-1071-44A1-854D-9E35FDCD8DE1}" destId="{9C2EC433-9AD2-434C-90AE-E6C645BEC927}" srcOrd="0" destOrd="0" presId="urn:microsoft.com/office/officeart/2008/layout/LinedList"/>
    <dgm:cxn modelId="{A46E7B30-142F-7947-A35D-9EA690AF5D11}" type="presParOf" srcId="{A013F20D-1071-44A1-854D-9E35FDCD8DE1}" destId="{1936258C-E22E-4841-8167-8E2A22DEE4C9}" srcOrd="1" destOrd="0" presId="urn:microsoft.com/office/officeart/2008/layout/LinedList"/>
    <dgm:cxn modelId="{F18A3350-BF7F-D04E-B12D-8320070C81DD}" type="presParOf" srcId="{1936258C-E22E-4841-8167-8E2A22DEE4C9}" destId="{9F6CE81E-31AF-B44A-80FC-B7F5E6D245A8}" srcOrd="0" destOrd="0" presId="urn:microsoft.com/office/officeart/2008/layout/LinedList"/>
    <dgm:cxn modelId="{F45D48E3-A5EF-734C-BE3B-A36E2E2704B5}" type="presParOf" srcId="{1936258C-E22E-4841-8167-8E2A22DEE4C9}" destId="{0D95BBB7-FDDD-AE4F-8DCF-D7B46AA2BBE0}" srcOrd="1" destOrd="0" presId="urn:microsoft.com/office/officeart/2008/layout/LinedList"/>
    <dgm:cxn modelId="{A0A96522-FAC9-D547-A212-AA164F74BAD1}" type="presParOf" srcId="{A013F20D-1071-44A1-854D-9E35FDCD8DE1}" destId="{9550683B-81F2-F548-AC4E-A0FF4FB4B5E7}" srcOrd="2" destOrd="0" presId="urn:microsoft.com/office/officeart/2008/layout/LinedList"/>
    <dgm:cxn modelId="{4CAA6A7F-551E-C04B-B8BE-795F86F4871A}" type="presParOf" srcId="{A013F20D-1071-44A1-854D-9E35FDCD8DE1}" destId="{F44B679F-7890-4E4A-AC10-FC81D89A696D}" srcOrd="3" destOrd="0" presId="urn:microsoft.com/office/officeart/2008/layout/LinedList"/>
    <dgm:cxn modelId="{668C6C08-6C66-634A-B6B5-C7EE6A8166F8}" type="presParOf" srcId="{F44B679F-7890-4E4A-AC10-FC81D89A696D}" destId="{3C9F42C4-D097-8D4B-91AF-A5A379197E28}" srcOrd="0" destOrd="0" presId="urn:microsoft.com/office/officeart/2008/layout/LinedList"/>
    <dgm:cxn modelId="{A7890390-7614-414F-956A-371189E4FAEE}" type="presParOf" srcId="{F44B679F-7890-4E4A-AC10-FC81D89A696D}" destId="{2F863C15-2D7F-0847-9DC8-BA81967982FF}" srcOrd="1" destOrd="0" presId="urn:microsoft.com/office/officeart/2008/layout/LinedList"/>
    <dgm:cxn modelId="{319D398A-93B7-6B40-82F6-E80EC4B2403C}" type="presParOf" srcId="{A013F20D-1071-44A1-854D-9E35FDCD8DE1}" destId="{F3619141-06AE-3B47-963D-6BF477283E42}" srcOrd="4" destOrd="0" presId="urn:microsoft.com/office/officeart/2008/layout/LinedList"/>
    <dgm:cxn modelId="{302C7828-4CA2-6747-A485-9469EAC96D23}" type="presParOf" srcId="{A013F20D-1071-44A1-854D-9E35FDCD8DE1}" destId="{F91B3A14-A415-A842-9C4E-1A8C99E38FF0}" srcOrd="5" destOrd="0" presId="urn:microsoft.com/office/officeart/2008/layout/LinedList"/>
    <dgm:cxn modelId="{0F6DDFF1-22E7-5A49-AFE8-2F70F6066824}" type="presParOf" srcId="{F91B3A14-A415-A842-9C4E-1A8C99E38FF0}" destId="{C06DBF8D-9E85-BF45-8025-17F6A5EE0EA3}" srcOrd="0" destOrd="0" presId="urn:microsoft.com/office/officeart/2008/layout/LinedList"/>
    <dgm:cxn modelId="{FCD8FCBC-E416-B74A-943E-1B8B0EC518D4}" type="presParOf" srcId="{F91B3A14-A415-A842-9C4E-1A8C99E38FF0}" destId="{72491400-B8B6-4C43-A1CD-327ED6CE0D67}" srcOrd="1" destOrd="0" presId="urn:microsoft.com/office/officeart/2008/layout/LinedList"/>
    <dgm:cxn modelId="{C4D2DB2C-C007-524A-B85D-94B82AC666D7}" type="presParOf" srcId="{A013F20D-1071-44A1-854D-9E35FDCD8DE1}" destId="{02BA98A9-BF46-D44A-A73F-D48074A5F9FD}" srcOrd="6" destOrd="0" presId="urn:microsoft.com/office/officeart/2008/layout/LinedList"/>
    <dgm:cxn modelId="{BA90DE81-8F23-DB41-92F1-5225062DB651}" type="presParOf" srcId="{A013F20D-1071-44A1-854D-9E35FDCD8DE1}" destId="{04CBBDCB-C8E1-0740-9B0A-0B188EC1BF4E}" srcOrd="7" destOrd="0" presId="urn:microsoft.com/office/officeart/2008/layout/LinedList"/>
    <dgm:cxn modelId="{E00C2569-3805-4D42-9796-E4A18F7F09A5}" type="presParOf" srcId="{04CBBDCB-C8E1-0740-9B0A-0B188EC1BF4E}" destId="{11212FDE-1339-BC4B-8E14-A2390D6F9CBB}" srcOrd="0" destOrd="0" presId="urn:microsoft.com/office/officeart/2008/layout/LinedList"/>
    <dgm:cxn modelId="{E7A0255D-7A44-1043-BAEB-7049A0F456DE}" type="presParOf" srcId="{04CBBDCB-C8E1-0740-9B0A-0B188EC1BF4E}" destId="{85045D71-C4D1-C149-8A2C-CC2C2F20F562}" srcOrd="1" destOrd="0" presId="urn:microsoft.com/office/officeart/2008/layout/LinedList"/>
    <dgm:cxn modelId="{8375587E-97E8-5141-92AF-EA46562B7B62}" type="presParOf" srcId="{A013F20D-1071-44A1-854D-9E35FDCD8DE1}" destId="{C4C9DA7F-7AD4-EE4A-9FB0-417E5D44B10A}" srcOrd="8" destOrd="0" presId="urn:microsoft.com/office/officeart/2008/layout/LinedList"/>
    <dgm:cxn modelId="{960EE561-C9AF-7947-B287-74386A48E4C5}" type="presParOf" srcId="{A013F20D-1071-44A1-854D-9E35FDCD8DE1}" destId="{23531F1B-4560-C943-A0A2-DA1649BE5EE5}" srcOrd="9" destOrd="0" presId="urn:microsoft.com/office/officeart/2008/layout/LinedList"/>
    <dgm:cxn modelId="{39407677-3B6C-B74C-846B-E77E26FFE2A2}" type="presParOf" srcId="{23531F1B-4560-C943-A0A2-DA1649BE5EE5}" destId="{DEE349C6-28F9-BC48-BA33-1780B1C8186B}" srcOrd="0" destOrd="0" presId="urn:microsoft.com/office/officeart/2008/layout/LinedList"/>
    <dgm:cxn modelId="{737A40C6-8895-6246-B182-153BE2BB97D9}" type="presParOf" srcId="{23531F1B-4560-C943-A0A2-DA1649BE5EE5}" destId="{067FA5CE-E5B8-EA43-95D9-A44234E525CC}" srcOrd="1" destOrd="0" presId="urn:microsoft.com/office/officeart/2008/layout/LinedList"/>
    <dgm:cxn modelId="{D3E287D1-DAB4-044B-8879-8214BA7FA86F}" type="presParOf" srcId="{A013F20D-1071-44A1-854D-9E35FDCD8DE1}" destId="{4FE9DD70-9791-4147-A7BB-D795BAF28981}" srcOrd="10" destOrd="0" presId="urn:microsoft.com/office/officeart/2008/layout/LinedList"/>
    <dgm:cxn modelId="{21941AC5-216B-894B-A764-99A96589D2E2}" type="presParOf" srcId="{A013F20D-1071-44A1-854D-9E35FDCD8DE1}" destId="{5C903DBD-5A7D-9B4F-893D-37A663CA5D40}" srcOrd="11" destOrd="0" presId="urn:microsoft.com/office/officeart/2008/layout/LinedList"/>
    <dgm:cxn modelId="{AAD708E4-DD6B-0B4F-A26B-2A0E2512575B}" type="presParOf" srcId="{5C903DBD-5A7D-9B4F-893D-37A663CA5D40}" destId="{728D83A3-3369-4940-B697-396E75957D2E}" srcOrd="0" destOrd="0" presId="urn:microsoft.com/office/officeart/2008/layout/LinedList"/>
    <dgm:cxn modelId="{C8D9994F-D4FA-8643-88B9-FAB666813D77}" type="presParOf" srcId="{5C903DBD-5A7D-9B4F-893D-37A663CA5D40}" destId="{3BB019E1-4D39-554C-8336-7E5FD4AF17E3}" srcOrd="1" destOrd="0" presId="urn:microsoft.com/office/officeart/2008/layout/LinedList"/>
    <dgm:cxn modelId="{2BECF757-125D-D54C-8526-E721186122BF}" type="presParOf" srcId="{A013F20D-1071-44A1-854D-9E35FDCD8DE1}" destId="{CA891140-A5DE-8047-9DAA-6DED35048451}" srcOrd="12" destOrd="0" presId="urn:microsoft.com/office/officeart/2008/layout/LinedList"/>
    <dgm:cxn modelId="{C220849D-D14D-F34B-8770-21D442938B67}" type="presParOf" srcId="{A013F20D-1071-44A1-854D-9E35FDCD8DE1}" destId="{4D1FA9C6-B88D-734A-98E3-909F1F344D7B}" srcOrd="13" destOrd="0" presId="urn:microsoft.com/office/officeart/2008/layout/LinedList"/>
    <dgm:cxn modelId="{3CAF9CAE-6803-F244-8ECA-95DE05324163}" type="presParOf" srcId="{4D1FA9C6-B88D-734A-98E3-909F1F344D7B}" destId="{F3437B87-E655-8349-87EE-FADF4986D59B}" srcOrd="0" destOrd="0" presId="urn:microsoft.com/office/officeart/2008/layout/LinedList"/>
    <dgm:cxn modelId="{7369E5DD-E146-854C-B3A9-4F0EA3C38CF3}" type="presParOf" srcId="{4D1FA9C6-B88D-734A-98E3-909F1F344D7B}" destId="{D030F895-5D80-C340-B1E0-7EED691F49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31C9C-E128-4367-8BFD-A80AFEC89ABE}">
      <dsp:nvSpPr>
        <dsp:cNvPr id="0" name=""/>
        <dsp:cNvSpPr/>
      </dsp:nvSpPr>
      <dsp:spPr>
        <a:xfrm>
          <a:off x="0" y="0"/>
          <a:ext cx="8102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63838-9357-493A-AEEF-1B47FB18489D}">
      <dsp:nvSpPr>
        <dsp:cNvPr id="0" name=""/>
        <dsp:cNvSpPr/>
      </dsp:nvSpPr>
      <dsp:spPr>
        <a:xfrm>
          <a:off x="0" y="0"/>
          <a:ext cx="1620401" cy="2344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COMLINE</a:t>
          </a:r>
          <a:endParaRPr lang="de-DE" sz="1800" kern="1200" dirty="0"/>
        </a:p>
      </dsp:txBody>
      <dsp:txXfrm>
        <a:off x="0" y="0"/>
        <a:ext cx="1620401" cy="2344950"/>
      </dsp:txXfrm>
    </dsp:sp>
    <dsp:sp modelId="{FA0CA367-829C-4D3A-A51A-845FEA659395}">
      <dsp:nvSpPr>
        <dsp:cNvPr id="0" name=""/>
        <dsp:cNvSpPr/>
      </dsp:nvSpPr>
      <dsp:spPr>
        <a:xfrm>
          <a:off x="1741931" y="27565"/>
          <a:ext cx="6360077" cy="5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Mission</a:t>
          </a:r>
          <a:endParaRPr lang="de-DE" sz="1800" kern="1200" dirty="0"/>
        </a:p>
      </dsp:txBody>
      <dsp:txXfrm>
        <a:off x="1741931" y="27565"/>
        <a:ext cx="6360077" cy="551315"/>
      </dsp:txXfrm>
    </dsp:sp>
    <dsp:sp modelId="{ACBCC464-8B0A-458D-808C-84CE0AD08073}">
      <dsp:nvSpPr>
        <dsp:cNvPr id="0" name=""/>
        <dsp:cNvSpPr/>
      </dsp:nvSpPr>
      <dsp:spPr>
        <a:xfrm>
          <a:off x="1620401" y="578881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E14C7-F9C3-4194-9295-18DFA2396D1A}">
      <dsp:nvSpPr>
        <dsp:cNvPr id="0" name=""/>
        <dsp:cNvSpPr/>
      </dsp:nvSpPr>
      <dsp:spPr>
        <a:xfrm>
          <a:off x="1741931" y="606446"/>
          <a:ext cx="6360077" cy="5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Leistungsportfolio</a:t>
          </a:r>
          <a:endParaRPr lang="de-DE" sz="1800" kern="1200" dirty="0"/>
        </a:p>
      </dsp:txBody>
      <dsp:txXfrm>
        <a:off x="1741931" y="606446"/>
        <a:ext cx="6360077" cy="551315"/>
      </dsp:txXfrm>
    </dsp:sp>
    <dsp:sp modelId="{BA2731B4-5AF1-4FED-B6AE-478E44D92D0B}">
      <dsp:nvSpPr>
        <dsp:cNvPr id="0" name=""/>
        <dsp:cNvSpPr/>
      </dsp:nvSpPr>
      <dsp:spPr>
        <a:xfrm>
          <a:off x="1620401" y="1157762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515E4-A025-4F13-85EB-3A7914D106D8}">
      <dsp:nvSpPr>
        <dsp:cNvPr id="0" name=""/>
        <dsp:cNvSpPr/>
      </dsp:nvSpPr>
      <dsp:spPr>
        <a:xfrm>
          <a:off x="1741931" y="1185327"/>
          <a:ext cx="6360077" cy="5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Eckdaten</a:t>
          </a:r>
          <a:endParaRPr lang="de-DE" sz="1800" kern="1200" dirty="0"/>
        </a:p>
      </dsp:txBody>
      <dsp:txXfrm>
        <a:off x="1741931" y="1185327"/>
        <a:ext cx="6360077" cy="551315"/>
      </dsp:txXfrm>
    </dsp:sp>
    <dsp:sp modelId="{1827B416-95BB-4B0E-9681-6C31DB2FAAEE}">
      <dsp:nvSpPr>
        <dsp:cNvPr id="0" name=""/>
        <dsp:cNvSpPr/>
      </dsp:nvSpPr>
      <dsp:spPr>
        <a:xfrm>
          <a:off x="1620401" y="1736643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FF191-AD6D-4374-91EC-04926041E450}">
      <dsp:nvSpPr>
        <dsp:cNvPr id="0" name=""/>
        <dsp:cNvSpPr/>
      </dsp:nvSpPr>
      <dsp:spPr>
        <a:xfrm>
          <a:off x="1741931" y="1764208"/>
          <a:ext cx="6360077" cy="5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Methodik</a:t>
          </a:r>
          <a:endParaRPr lang="de-DE" sz="1800" kern="1200" dirty="0"/>
        </a:p>
      </dsp:txBody>
      <dsp:txXfrm>
        <a:off x="1741931" y="1764208"/>
        <a:ext cx="6360077" cy="551315"/>
      </dsp:txXfrm>
    </dsp:sp>
    <dsp:sp modelId="{D92B0094-696E-4A56-845F-3FC6F1DBDDE6}">
      <dsp:nvSpPr>
        <dsp:cNvPr id="0" name=""/>
        <dsp:cNvSpPr/>
      </dsp:nvSpPr>
      <dsp:spPr>
        <a:xfrm>
          <a:off x="1620401" y="2315524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144F3-795C-4AF3-A8A9-146EB7D82EE4}">
      <dsp:nvSpPr>
        <dsp:cNvPr id="0" name=""/>
        <dsp:cNvSpPr/>
      </dsp:nvSpPr>
      <dsp:spPr>
        <a:xfrm>
          <a:off x="0" y="2344950"/>
          <a:ext cx="8102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52F12-85E4-49D3-9977-B5967FA92D81}">
      <dsp:nvSpPr>
        <dsp:cNvPr id="0" name=""/>
        <dsp:cNvSpPr/>
      </dsp:nvSpPr>
      <dsp:spPr>
        <a:xfrm>
          <a:off x="0" y="2344950"/>
          <a:ext cx="1620401" cy="2344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SAP NetWeaver Portal</a:t>
          </a:r>
          <a:endParaRPr lang="de-DE" sz="1800" kern="1200" dirty="0"/>
        </a:p>
      </dsp:txBody>
      <dsp:txXfrm>
        <a:off x="0" y="2344950"/>
        <a:ext cx="1620401" cy="2344950"/>
      </dsp:txXfrm>
    </dsp:sp>
    <dsp:sp modelId="{CC8C85A4-FA91-4523-8030-F631ACF49678}">
      <dsp:nvSpPr>
        <dsp:cNvPr id="0" name=""/>
        <dsp:cNvSpPr/>
      </dsp:nvSpPr>
      <dsp:spPr>
        <a:xfrm>
          <a:off x="1741931" y="2367048"/>
          <a:ext cx="6360077" cy="44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Anforderungen von Benutzergruppen</a:t>
          </a:r>
          <a:endParaRPr lang="de-DE" sz="1800" kern="1200" dirty="0"/>
        </a:p>
      </dsp:txBody>
      <dsp:txXfrm>
        <a:off x="1741931" y="2367048"/>
        <a:ext cx="6360077" cy="441968"/>
      </dsp:txXfrm>
    </dsp:sp>
    <dsp:sp modelId="{66BF6DEA-8142-47C6-A539-84AD857E2935}">
      <dsp:nvSpPr>
        <dsp:cNvPr id="0" name=""/>
        <dsp:cNvSpPr/>
      </dsp:nvSpPr>
      <dsp:spPr>
        <a:xfrm>
          <a:off x="1620401" y="2809017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AB770-53F0-0A41-8C5A-24D7DFB2C75E}">
      <dsp:nvSpPr>
        <dsp:cNvPr id="0" name=""/>
        <dsp:cNvSpPr/>
      </dsp:nvSpPr>
      <dsp:spPr>
        <a:xfrm>
          <a:off x="1741931" y="2831115"/>
          <a:ext cx="6360077" cy="44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SAP User </a:t>
          </a:r>
          <a:r>
            <a:rPr lang="de-DE" sz="1800" kern="1200" dirty="0" err="1" smtClean="0"/>
            <a:t>Xperience</a:t>
          </a:r>
          <a:r>
            <a:rPr lang="de-DE" sz="1800" kern="1200" dirty="0" smtClean="0"/>
            <a:t> Strategie</a:t>
          </a:r>
          <a:endParaRPr lang="de-DE" sz="1800" kern="1200" dirty="0"/>
        </a:p>
      </dsp:txBody>
      <dsp:txXfrm>
        <a:off x="1741931" y="2831115"/>
        <a:ext cx="6360077" cy="441968"/>
      </dsp:txXfrm>
    </dsp:sp>
    <dsp:sp modelId="{8F4ED9C2-2BD7-B947-8DCB-2DE600875674}">
      <dsp:nvSpPr>
        <dsp:cNvPr id="0" name=""/>
        <dsp:cNvSpPr/>
      </dsp:nvSpPr>
      <dsp:spPr>
        <a:xfrm>
          <a:off x="1620401" y="3273083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DE3E4-381A-6B4F-9643-31786000BAD8}">
      <dsp:nvSpPr>
        <dsp:cNvPr id="0" name=""/>
        <dsp:cNvSpPr/>
      </dsp:nvSpPr>
      <dsp:spPr>
        <a:xfrm>
          <a:off x="1741931" y="3295182"/>
          <a:ext cx="6360077" cy="44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SAP Technologien</a:t>
          </a:r>
          <a:endParaRPr lang="de-DE" sz="1800" kern="1200" dirty="0"/>
        </a:p>
      </dsp:txBody>
      <dsp:txXfrm>
        <a:off x="1741931" y="3295182"/>
        <a:ext cx="6360077" cy="441968"/>
      </dsp:txXfrm>
    </dsp:sp>
    <dsp:sp modelId="{F709129A-E3E2-2D41-885F-CAA2AA61C17C}">
      <dsp:nvSpPr>
        <dsp:cNvPr id="0" name=""/>
        <dsp:cNvSpPr/>
      </dsp:nvSpPr>
      <dsp:spPr>
        <a:xfrm>
          <a:off x="1620401" y="3737150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393E9-0F0E-EB43-AD53-2A2799A8CAA3}">
      <dsp:nvSpPr>
        <dsp:cNvPr id="0" name=""/>
        <dsp:cNvSpPr/>
      </dsp:nvSpPr>
      <dsp:spPr>
        <a:xfrm>
          <a:off x="1741931" y="3759248"/>
          <a:ext cx="6360077" cy="44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SAP NetWeaver Portal</a:t>
          </a:r>
          <a:endParaRPr lang="de-DE" sz="1800" kern="1200" dirty="0"/>
        </a:p>
      </dsp:txBody>
      <dsp:txXfrm>
        <a:off x="1741931" y="3759248"/>
        <a:ext cx="6360077" cy="441968"/>
      </dsp:txXfrm>
    </dsp:sp>
    <dsp:sp modelId="{729B78D8-9EB9-3547-BB0A-B5A25EF80080}">
      <dsp:nvSpPr>
        <dsp:cNvPr id="0" name=""/>
        <dsp:cNvSpPr/>
      </dsp:nvSpPr>
      <dsp:spPr>
        <a:xfrm>
          <a:off x="1620401" y="4201216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92AD4-5515-9846-9B83-FF37FE7864DB}">
      <dsp:nvSpPr>
        <dsp:cNvPr id="0" name=""/>
        <dsp:cNvSpPr/>
      </dsp:nvSpPr>
      <dsp:spPr>
        <a:xfrm>
          <a:off x="1741931" y="4223315"/>
          <a:ext cx="6360077" cy="44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SAP </a:t>
          </a:r>
          <a:r>
            <a:rPr lang="de-DE" sz="1800" kern="1200" dirty="0" err="1" smtClean="0"/>
            <a:t>Fiori</a:t>
          </a:r>
          <a:endParaRPr lang="de-DE" sz="1800" kern="1200" dirty="0"/>
        </a:p>
      </dsp:txBody>
      <dsp:txXfrm>
        <a:off x="1741931" y="4223315"/>
        <a:ext cx="6360077" cy="441968"/>
      </dsp:txXfrm>
    </dsp:sp>
    <dsp:sp modelId="{CD0D2403-83D0-3D4E-95CA-4D1A0F9DEC62}">
      <dsp:nvSpPr>
        <dsp:cNvPr id="0" name=""/>
        <dsp:cNvSpPr/>
      </dsp:nvSpPr>
      <dsp:spPr>
        <a:xfrm>
          <a:off x="1620401" y="4665283"/>
          <a:ext cx="648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EC433-9AD2-434C-90AE-E6C645BEC927}">
      <dsp:nvSpPr>
        <dsp:cNvPr id="0" name=""/>
        <dsp:cNvSpPr/>
      </dsp:nvSpPr>
      <dsp:spPr>
        <a:xfrm>
          <a:off x="0" y="490"/>
          <a:ext cx="8102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CE81E-31AF-B44A-80FC-B7F5E6D245A8}">
      <dsp:nvSpPr>
        <dsp:cNvPr id="0" name=""/>
        <dsp:cNvSpPr/>
      </dsp:nvSpPr>
      <dsp:spPr>
        <a:xfrm>
          <a:off x="0" y="490"/>
          <a:ext cx="8102009" cy="57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Was ist SAP </a:t>
          </a:r>
          <a:r>
            <a:rPr lang="de-DE" sz="2600" kern="1200" dirty="0" err="1" smtClean="0"/>
            <a:t>Fiori</a:t>
          </a:r>
          <a:r>
            <a:rPr lang="de-DE" sz="2600" kern="1200" dirty="0" smtClean="0"/>
            <a:t>?</a:t>
          </a:r>
        </a:p>
      </dsp:txBody>
      <dsp:txXfrm>
        <a:off x="0" y="490"/>
        <a:ext cx="8102009" cy="573605"/>
      </dsp:txXfrm>
    </dsp:sp>
    <dsp:sp modelId="{9550683B-81F2-F548-AC4E-A0FF4FB4B5E7}">
      <dsp:nvSpPr>
        <dsp:cNvPr id="0" name=""/>
        <dsp:cNvSpPr/>
      </dsp:nvSpPr>
      <dsp:spPr>
        <a:xfrm>
          <a:off x="0" y="574095"/>
          <a:ext cx="8102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F42C4-D097-8D4B-91AF-A5A379197E28}">
      <dsp:nvSpPr>
        <dsp:cNvPr id="0" name=""/>
        <dsp:cNvSpPr/>
      </dsp:nvSpPr>
      <dsp:spPr>
        <a:xfrm>
          <a:off x="0" y="574095"/>
          <a:ext cx="8102009" cy="57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Verfügbare Anwendungen</a:t>
          </a:r>
        </a:p>
      </dsp:txBody>
      <dsp:txXfrm>
        <a:off x="0" y="574095"/>
        <a:ext cx="8102009" cy="573605"/>
      </dsp:txXfrm>
    </dsp:sp>
    <dsp:sp modelId="{F3619141-06AE-3B47-963D-6BF477283E42}">
      <dsp:nvSpPr>
        <dsp:cNvPr id="0" name=""/>
        <dsp:cNvSpPr/>
      </dsp:nvSpPr>
      <dsp:spPr>
        <a:xfrm>
          <a:off x="0" y="1147700"/>
          <a:ext cx="8102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DBF8D-9E85-BF45-8025-17F6A5EE0EA3}">
      <dsp:nvSpPr>
        <dsp:cNvPr id="0" name=""/>
        <dsp:cNvSpPr/>
      </dsp:nvSpPr>
      <dsp:spPr>
        <a:xfrm>
          <a:off x="0" y="1147700"/>
          <a:ext cx="8102009" cy="57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Technologie, Implementierung &amp; Erweiterbarkeit</a:t>
          </a:r>
          <a:endParaRPr lang="de-DE" sz="2600" kern="1200" dirty="0"/>
        </a:p>
      </dsp:txBody>
      <dsp:txXfrm>
        <a:off x="0" y="1147700"/>
        <a:ext cx="8102009" cy="573605"/>
      </dsp:txXfrm>
    </dsp:sp>
    <dsp:sp modelId="{02BA98A9-BF46-D44A-A73F-D48074A5F9FD}">
      <dsp:nvSpPr>
        <dsp:cNvPr id="0" name=""/>
        <dsp:cNvSpPr/>
      </dsp:nvSpPr>
      <dsp:spPr>
        <a:xfrm>
          <a:off x="0" y="1721306"/>
          <a:ext cx="8102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12FDE-1339-BC4B-8E14-A2390D6F9CBB}">
      <dsp:nvSpPr>
        <dsp:cNvPr id="0" name=""/>
        <dsp:cNvSpPr/>
      </dsp:nvSpPr>
      <dsp:spPr>
        <a:xfrm>
          <a:off x="0" y="1721306"/>
          <a:ext cx="8102009" cy="57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Systemvoraussetzungen</a:t>
          </a:r>
          <a:endParaRPr lang="de-DE" sz="2600" kern="1200" dirty="0"/>
        </a:p>
      </dsp:txBody>
      <dsp:txXfrm>
        <a:off x="0" y="1721306"/>
        <a:ext cx="8102009" cy="573605"/>
      </dsp:txXfrm>
    </dsp:sp>
    <dsp:sp modelId="{C4C9DA7F-7AD4-EE4A-9FB0-417E5D44B10A}">
      <dsp:nvSpPr>
        <dsp:cNvPr id="0" name=""/>
        <dsp:cNvSpPr/>
      </dsp:nvSpPr>
      <dsp:spPr>
        <a:xfrm>
          <a:off x="0" y="2294911"/>
          <a:ext cx="8102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349C6-28F9-BC48-BA33-1780B1C8186B}">
      <dsp:nvSpPr>
        <dsp:cNvPr id="0" name=""/>
        <dsp:cNvSpPr/>
      </dsp:nvSpPr>
      <dsp:spPr>
        <a:xfrm>
          <a:off x="0" y="2294911"/>
          <a:ext cx="8102009" cy="57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Lizenzierung</a:t>
          </a:r>
          <a:endParaRPr lang="de-DE" sz="2600" kern="1200" dirty="0"/>
        </a:p>
      </dsp:txBody>
      <dsp:txXfrm>
        <a:off x="0" y="2294911"/>
        <a:ext cx="8102009" cy="573605"/>
      </dsp:txXfrm>
    </dsp:sp>
    <dsp:sp modelId="{4FE9DD70-9791-4147-A7BB-D795BAF28981}">
      <dsp:nvSpPr>
        <dsp:cNvPr id="0" name=""/>
        <dsp:cNvSpPr/>
      </dsp:nvSpPr>
      <dsp:spPr>
        <a:xfrm>
          <a:off x="0" y="2868517"/>
          <a:ext cx="8102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D83A3-3369-4940-B697-396E75957D2E}">
      <dsp:nvSpPr>
        <dsp:cNvPr id="0" name=""/>
        <dsp:cNvSpPr/>
      </dsp:nvSpPr>
      <dsp:spPr>
        <a:xfrm>
          <a:off x="0" y="2868517"/>
          <a:ext cx="8102009" cy="57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Zusammenfassung</a:t>
          </a:r>
        </a:p>
      </dsp:txBody>
      <dsp:txXfrm>
        <a:off x="0" y="2868517"/>
        <a:ext cx="8102009" cy="573605"/>
      </dsp:txXfrm>
    </dsp:sp>
    <dsp:sp modelId="{CA891140-A5DE-8047-9DAA-6DED35048451}">
      <dsp:nvSpPr>
        <dsp:cNvPr id="0" name=""/>
        <dsp:cNvSpPr/>
      </dsp:nvSpPr>
      <dsp:spPr>
        <a:xfrm>
          <a:off x="0" y="3442122"/>
          <a:ext cx="8102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37B87-E655-8349-87EE-FADF4986D59B}">
      <dsp:nvSpPr>
        <dsp:cNvPr id="0" name=""/>
        <dsp:cNvSpPr/>
      </dsp:nvSpPr>
      <dsp:spPr>
        <a:xfrm>
          <a:off x="0" y="3442122"/>
          <a:ext cx="8102009" cy="57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Angrenzendes Thema: ERP </a:t>
          </a:r>
          <a:r>
            <a:rPr lang="de-DE" sz="2600" kern="1200" dirty="0" err="1" smtClean="0"/>
            <a:t>Foundation</a:t>
          </a:r>
          <a:r>
            <a:rPr lang="de-DE" sz="2600" kern="1200" dirty="0" smtClean="0"/>
            <a:t> Extension</a:t>
          </a:r>
        </a:p>
      </dsp:txBody>
      <dsp:txXfrm>
        <a:off x="0" y="3442122"/>
        <a:ext cx="8102009" cy="573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7ABDC67-83FD-4E3E-B514-8DFBA9A49B45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77CA4C2-6352-4C41-B27C-3288288CD8A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1365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3D1C907-551F-4686-A009-E0A1A18588E3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342651A-1C47-40F6-B896-7EB5DEFDC93C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4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www.sap-cio.de</a:t>
            </a:r>
            <a:r>
              <a:rPr lang="de-DE" dirty="0" smtClean="0"/>
              <a:t>/neue-beitrage/</a:t>
            </a:r>
            <a:r>
              <a:rPr lang="de-DE" dirty="0" err="1" smtClean="0"/>
              <a:t>losungen</a:t>
            </a:r>
            <a:r>
              <a:rPr lang="de-DE" dirty="0" smtClean="0"/>
              <a:t>/mobile/</a:t>
            </a:r>
            <a:r>
              <a:rPr lang="de-DE" dirty="0" err="1" smtClean="0"/>
              <a:t>sap-fiori</a:t>
            </a:r>
            <a:r>
              <a:rPr lang="de-DE" dirty="0" smtClean="0"/>
              <a:t>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4D26E-DEBB-0647-B689-C1A159DA2F5B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052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png"/><Relationship Id="rId3" Type="http://schemas.openxmlformats.org/officeDocument/2006/relationships/image" Target="../media/image3.jpe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png"/><Relationship Id="rId3" Type="http://schemas.openxmlformats.org/officeDocument/2006/relationships/image" Target="../media/image3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png"/><Relationship Id="rId3" Type="http://schemas.openxmlformats.org/officeDocument/2006/relationships/image" Target="../media/image3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0F426AE-4427-42A9-8F06-830C65C448AA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C54DAA2-83B4-44CA-947D-CB17430460ED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.Graf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46100" y="1816100"/>
            <a:ext cx="2971800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22300" y="1905000"/>
            <a:ext cx="2816225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16E5D76-F8CD-46C6-8999-C9B8E8FF169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012EA5DB-E251-43E7-A3DD-4C700D81F1B5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+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616575" y="1825625"/>
            <a:ext cx="2971800" cy="4024313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bgerundetes Rechteck 7"/>
          <p:cNvSpPr/>
          <p:nvPr userDrawn="1"/>
        </p:nvSpPr>
        <p:spPr>
          <a:xfrm>
            <a:off x="546100" y="1816100"/>
            <a:ext cx="4751388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09600" y="1887538"/>
            <a:ext cx="4648200" cy="2536824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8"/>
            <a:ext cx="4845050" cy="85551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5772149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C315AB0-D66C-4A9B-BB0D-C276F1AE08B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867B6AC3-2581-4D96-9045-A2961075E885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Bildplatzhalter 12"/>
          <p:cNvSpPr>
            <a:spLocks noGrp="1"/>
          </p:cNvSpPr>
          <p:nvPr>
            <p:ph type="pic" sz="quarter" idx="15"/>
          </p:nvPr>
        </p:nvSpPr>
        <p:spPr>
          <a:xfrm>
            <a:off x="546100" y="1816098"/>
            <a:ext cx="8053388" cy="40500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7B86A97-6BFB-4C9F-8038-3B71149B8B6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3C55C3B-D61E-4605-B268-959963A86468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7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0"/>
          </p:nvPr>
        </p:nvSpPr>
        <p:spPr>
          <a:xfrm>
            <a:off x="534988" y="1824038"/>
            <a:ext cx="8064000" cy="40500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3200"/>
            </a:lvl1pPr>
          </a:lstStyle>
          <a:p>
            <a:pPr lvl="0"/>
            <a:endParaRPr lang="de-DE" noProof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587F8234-F654-4FDE-9574-DF9C2979881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544B6E0F-7E9F-4D9B-9214-E4FF6F598946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01EFDF9F-A084-4A3F-9DB2-7695441AD26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A30E897D-C8F6-4EEF-9E4E-240FBFF23127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457200" y="1692000"/>
            <a:ext cx="82359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C3F3DA65-ACB5-482E-A6A1-DD422DC625C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2C8F2069-09D6-4EDF-8963-BB0C7CC55F96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.Graf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46100" y="1816100"/>
            <a:ext cx="2971800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22300" y="1905000"/>
            <a:ext cx="2816225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09345AC1-B532-4716-93D6-16F8DC3E2E9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666A90F-4E5E-456A-AD0F-08A271BD1021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+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616575" y="1825625"/>
            <a:ext cx="2971800" cy="4024313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bgerundetes Rechteck 7"/>
          <p:cNvSpPr/>
          <p:nvPr userDrawn="1"/>
        </p:nvSpPr>
        <p:spPr>
          <a:xfrm>
            <a:off x="546100" y="1816100"/>
            <a:ext cx="4764088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51930" y="1905000"/>
            <a:ext cx="4561419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8"/>
            <a:ext cx="4845050" cy="85551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5772149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C9236D24-8B95-4092-B289-ADC7D5660D3C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C5732A60-BA43-41DB-B70F-F678AF145820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 userDrawn="1"/>
        </p:nvSpPr>
        <p:spPr>
          <a:xfrm>
            <a:off x="546100" y="1816100"/>
            <a:ext cx="8053388" cy="360203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40801" y="1886400"/>
            <a:ext cx="7848000" cy="34488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5426078"/>
            <a:ext cx="8142288" cy="5624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1273DE06-A79E-4A57-939A-8218185991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8CD7D2ED-3348-486B-A96C-B394A8F552B1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7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0"/>
          </p:nvPr>
        </p:nvSpPr>
        <p:spPr>
          <a:xfrm>
            <a:off x="534988" y="1824038"/>
            <a:ext cx="8064000" cy="40500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1200"/>
            </a:lvl1pPr>
          </a:lstStyle>
          <a:p>
            <a:pPr lvl="0"/>
            <a:endParaRPr lang="de-DE" noProof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9FD6BD5-CD6E-42A4-BFA4-EEF3D334822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D5EA70F-DC4E-49CE-A29F-351EF8F7E629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457200" y="1692000"/>
            <a:ext cx="82359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CAEEECF-4C56-43FC-9F8E-94B0FAE263F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AAACBEA-23FB-4186-B5C3-BA3F1BA71BEF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9" name="Bildplatzhalter 12"/>
          <p:cNvSpPr>
            <a:spLocks noGrp="1" noChangeAspect="1"/>
          </p:cNvSpPr>
          <p:nvPr>
            <p:ph type="pic" sz="quarter" idx="18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D17717A-D8B0-4140-9C6A-9F07AE5F5F7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A360028-C2AD-4F81-922E-B9B2C104B26B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.Graf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46100" y="1816100"/>
            <a:ext cx="2971800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22300" y="1905000"/>
            <a:ext cx="2816225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5FA19527-FA8A-43E8-93C0-D3467087A41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8EC5F8C9-2095-4218-9F52-11ADCC4EB150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+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616575" y="1825625"/>
            <a:ext cx="2971800" cy="4024313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bgerundetes Rechteck 7"/>
          <p:cNvSpPr/>
          <p:nvPr userDrawn="1"/>
        </p:nvSpPr>
        <p:spPr>
          <a:xfrm>
            <a:off x="546100" y="1816100"/>
            <a:ext cx="4764088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51930" y="1905000"/>
            <a:ext cx="4561419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8"/>
            <a:ext cx="4845050" cy="85551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5772149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B06F5BE2-0C4F-4863-BF4E-36346E2A75DC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4A4BBBF-EA88-4052-AC11-A2F64F17622C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457200" y="1692000"/>
            <a:ext cx="82359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9F915381-336A-4A16-B218-7026AA7BC3C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67C88C78-2F21-41EB-8177-1770B0F52E28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 userDrawn="1"/>
        </p:nvSpPr>
        <p:spPr>
          <a:xfrm>
            <a:off x="546100" y="1816100"/>
            <a:ext cx="8053388" cy="360203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40800" y="1886400"/>
            <a:ext cx="7848000" cy="34488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5426078"/>
            <a:ext cx="8142288" cy="5624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1941099-68B4-47C0-A109-BD084E6B52E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A987D7F-34EF-4FBB-8809-8CA0E6932D71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5F48BE57-CAA5-284E-AA3B-EA65E24573BA}" type="datetime1">
              <a:rPr lang="de-DE" smtClean="0"/>
              <a:pPr/>
              <a:t>29.11.14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pic>
        <p:nvPicPr>
          <p:cNvPr id="8" name="Bild 7" descr="Pfeil_grau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9" name="Bildplatzhalter 6"/>
          <p:cNvSpPr>
            <a:spLocks noGrp="1"/>
          </p:cNvSpPr>
          <p:nvPr>
            <p:ph type="pic" sz="quarter" idx="10"/>
          </p:nvPr>
        </p:nvSpPr>
        <p:spPr>
          <a:xfrm>
            <a:off x="534988" y="1824038"/>
            <a:ext cx="8064000" cy="40500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3200"/>
            </a:lvl1pPr>
          </a:lstStyle>
          <a:p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7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FAA2E945-39DB-A447-8619-E31C0F218831}" type="datetime1">
              <a:rPr lang="de-DE" smtClean="0"/>
              <a:pPr/>
              <a:t>29.11.14</a:t>
            </a:fld>
            <a:endParaRPr lang="de-DE" dirty="0"/>
          </a:p>
        </p:txBody>
      </p:sp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457200" y="1692000"/>
            <a:ext cx="82359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02422FAF-8C26-004E-AE4C-82F94718822E}" type="datetime1">
              <a:rPr lang="de-DE" smtClean="0"/>
              <a:pPr/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.Graf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bgerundetes Rechteck 16"/>
          <p:cNvSpPr/>
          <p:nvPr userDrawn="1"/>
        </p:nvSpPr>
        <p:spPr>
          <a:xfrm>
            <a:off x="546100" y="1816100"/>
            <a:ext cx="2971801" cy="268374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rgbClr val="FF36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22300" y="1905000"/>
            <a:ext cx="2816225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76334FC4-19B9-384E-9231-864FB5BAE66E}" type="datetime1">
              <a:rPr lang="de-DE" smtClean="0"/>
              <a:pPr/>
              <a:t>29.11.14</a:t>
            </a:fld>
            <a:endParaRPr lang="de-DE" dirty="0"/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+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0"/>
          <p:cNvSpPr/>
          <p:nvPr userDrawn="1"/>
        </p:nvSpPr>
        <p:spPr>
          <a:xfrm>
            <a:off x="5616000" y="1825401"/>
            <a:ext cx="2971801" cy="4024800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rgbClr val="FF3600"/>
              </a:solidFill>
            </a:endParaRPr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51930" y="1905000"/>
            <a:ext cx="4561419" cy="25146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8"/>
            <a:ext cx="4845050" cy="85551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37FF4340-3E88-9043-ACC6-CDD82567AFE9}" type="datetime1">
              <a:rPr lang="de-DE" smtClean="0"/>
              <a:pPr/>
              <a:t>29.11.14</a:t>
            </a:fld>
            <a:endParaRPr lang="de-DE" dirty="0"/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10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5772149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546100" y="1816100"/>
            <a:ext cx="4764088" cy="268374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rgbClr val="FF36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.Graf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46100" y="1816100"/>
            <a:ext cx="2971800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624946" y="1921930"/>
            <a:ext cx="2814638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80000" indent="-180000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57E95862-381D-4812-B465-1CA3B65B8D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56381CA8-D920-4A7B-AC00-FEED78D3D3CE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/>
          <p:cNvSpPr/>
          <p:nvPr userDrawn="1"/>
        </p:nvSpPr>
        <p:spPr>
          <a:xfrm>
            <a:off x="546100" y="1816100"/>
            <a:ext cx="8053388" cy="360203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rgbClr val="FF3600"/>
              </a:solidFill>
            </a:endParaRPr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40801" y="1886400"/>
            <a:ext cx="7848000" cy="34488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5426078"/>
            <a:ext cx="8142288" cy="5624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42A22F81-D603-6C49-9366-5CD847A7F0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fld id="{CEB221FA-811C-FF4C-90DF-970C0654C814}" type="datetime1">
              <a:rPr lang="de-DE" smtClean="0"/>
              <a:pPr/>
              <a:t>29.11.14</a:t>
            </a:fld>
            <a:endParaRPr lang="de-DE" dirty="0"/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2975" y="254000"/>
            <a:ext cx="6365875" cy="9683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0188" y="1268413"/>
            <a:ext cx="8593137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www.realtech.de   -   </a:t>
            </a:r>
            <a:fld id="{504166B7-9383-4157-B775-F4C4569AB2CB}" type="datetime1">
              <a:rPr lang="de-DE"/>
              <a:pPr/>
              <a:t>29.11.14</a:t>
            </a:fld>
            <a:r>
              <a:rPr lang="de-DE" altLang="de-DE"/>
              <a:t>, © 2005, Page </a:t>
            </a:r>
            <a:fld id="{8555A108-FBC0-4A15-87E5-A35527CF199D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2975" y="254000"/>
            <a:ext cx="6365875" cy="9683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230188" y="1268413"/>
            <a:ext cx="8593137" cy="496887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95275" y="6553200"/>
            <a:ext cx="8524875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www.realtech.de   -   </a:t>
            </a:r>
            <a:fld id="{55301191-B2B0-4F24-86DC-0720BC22676B}" type="datetime1">
              <a:rPr lang="de-DE"/>
              <a:pPr/>
              <a:t>29.11.14</a:t>
            </a:fld>
            <a:r>
              <a:rPr lang="de-DE" altLang="de-DE"/>
              <a:t>, © 2005, Page </a:t>
            </a:r>
            <a:fld id="{D9C6380E-71F8-4930-9372-75AEBF64420F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el, Inhal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2975" y="254000"/>
            <a:ext cx="6365875" cy="9683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30188" y="1268413"/>
            <a:ext cx="4219575" cy="4968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02163" y="1268413"/>
            <a:ext cx="4221162" cy="2408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02163" y="3829050"/>
            <a:ext cx="4221162" cy="2408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295275" y="6553200"/>
            <a:ext cx="8524875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www.realtech.de   -   </a:t>
            </a:r>
            <a:fld id="{4572AA64-D1EA-41C4-A401-8AB953DAAC88}" type="datetime1">
              <a:rPr lang="de-DE"/>
              <a:pPr/>
              <a:t>29.11.14</a:t>
            </a:fld>
            <a:r>
              <a:rPr lang="de-DE" altLang="de-DE"/>
              <a:t>, © 2005, Page </a:t>
            </a:r>
            <a:fld id="{EFAB28D4-441B-4054-9EF2-E516122BA881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>
          <a:xfrm>
            <a:off x="942975" y="254000"/>
            <a:ext cx="6365875" cy="9683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230188" y="1268413"/>
            <a:ext cx="4219575" cy="2408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02163" y="1268413"/>
            <a:ext cx="4221162" cy="2408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230188" y="3829050"/>
            <a:ext cx="4219575" cy="2408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02163" y="3829050"/>
            <a:ext cx="4221162" cy="2408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295275" y="6553200"/>
            <a:ext cx="8524875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www.realtech.de   -   </a:t>
            </a:r>
            <a:fld id="{00AFE4AF-709A-4673-95AF-151CA6589BBC}" type="datetime1">
              <a:rPr lang="de-DE"/>
              <a:pPr/>
              <a:t>29.11.14</a:t>
            </a:fld>
            <a:r>
              <a:rPr lang="de-DE" altLang="de-DE"/>
              <a:t>, © 2005, Page </a:t>
            </a:r>
            <a:fld id="{C62640D9-31E5-4140-A3F4-3A6306606DD0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53CEB-B19D-4A48-B7C2-725CD3BA638F}" type="datetime1">
              <a:rPr lang="de-DE"/>
              <a:pPr>
                <a:defRPr/>
              </a:pPr>
              <a:t>29.11.14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>
                <a:solidFill>
                  <a:srgbClr val="3F454A"/>
                </a:solidFill>
                <a:latin typeface="Calibri"/>
                <a:cs typeface="+mn-cs"/>
              </a:rPr>
              <a:t>Arbeitsunfälle und Berufskrankheiten -  Ing.Büro Rolf Götze (VDSI)- Version: 1.0.0.1 - Stand: 1.4.2008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47F6B-B520-4AD5-BA9C-3FF092371BA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1928794" y="1000108"/>
            <a:ext cx="7215206" cy="417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4"/>
          <p:cNvSpPr>
            <a:spLocks noGrp="1"/>
          </p:cNvSpPr>
          <p:nvPr>
            <p:ph type="title"/>
          </p:nvPr>
        </p:nvSpPr>
        <p:spPr>
          <a:xfrm>
            <a:off x="1075264" y="357957"/>
            <a:ext cx="7713136" cy="54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OMLINE Signet_r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sp>
        <p:nvSpPr>
          <p:cNvPr id="9" name="Titelplatzhalter 4"/>
          <p:cNvSpPr>
            <a:spLocks noGrp="1"/>
          </p:cNvSpPr>
          <p:nvPr>
            <p:ph type="title"/>
          </p:nvPr>
        </p:nvSpPr>
        <p:spPr>
          <a:xfrm>
            <a:off x="1075264" y="357957"/>
            <a:ext cx="7713136" cy="54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.Grafik+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 userDrawn="1"/>
        </p:nvSpPr>
        <p:spPr>
          <a:xfrm>
            <a:off x="5616575" y="1825625"/>
            <a:ext cx="2971800" cy="4024313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7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bgerundetes Rechteck 7"/>
          <p:cNvSpPr/>
          <p:nvPr userDrawn="1"/>
        </p:nvSpPr>
        <p:spPr>
          <a:xfrm>
            <a:off x="546100" y="1816100"/>
            <a:ext cx="4751388" cy="2684463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Bildplatzhalter 12"/>
          <p:cNvSpPr>
            <a:spLocks noGrp="1" noChangeAspect="1"/>
          </p:cNvSpPr>
          <p:nvPr>
            <p:ph type="pic" sz="quarter" idx="15"/>
          </p:nvPr>
        </p:nvSpPr>
        <p:spPr>
          <a:xfrm>
            <a:off x="609600" y="1887538"/>
            <a:ext cx="4648200" cy="2536824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8"/>
            <a:ext cx="4845050" cy="85551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5772149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8DA0DBF-247F-4DEC-85A6-3A9FA4447E9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560BA6D-3A9E-4068-8267-FA56F735F5FC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744000" y="1336386"/>
            <a:ext cx="4949150" cy="431607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E64415"/>
              </a:buClr>
              <a:buFont typeface="Wingdings" pitchFamily="2" charset="2"/>
              <a:buChar char="§"/>
              <a:defRPr sz="1800">
                <a:latin typeface="+mj-lt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Bitte verwende eine ganze Leerzeile, das erhöht die Lesbarkeit. Hier steht Dein 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Hier steht Dein 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29166" y="3886715"/>
            <a:ext cx="3057524" cy="146120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Platz für eine Bildunterschrift. Text kann gelöscht werden.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Arial, 14pt.</a:t>
            </a:r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17"/>
          </p:nvPr>
        </p:nvSpPr>
        <p:spPr>
          <a:xfrm>
            <a:off x="579968" y="1418151"/>
            <a:ext cx="2968624" cy="2443163"/>
          </a:xfrm>
          <a:prstGeom prst="rect">
            <a:avLst/>
          </a:prstGeom>
        </p:spPr>
      </p:sp>
      <p:pic>
        <p:nvPicPr>
          <p:cNvPr id="6" name="Bild 5" descr="COMLINE Signet_r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sp>
        <p:nvSpPr>
          <p:cNvPr id="13" name="Titelplatzhalter 4"/>
          <p:cNvSpPr>
            <a:spLocks noGrp="1"/>
          </p:cNvSpPr>
          <p:nvPr>
            <p:ph type="title"/>
          </p:nvPr>
        </p:nvSpPr>
        <p:spPr>
          <a:xfrm>
            <a:off x="1075264" y="357957"/>
            <a:ext cx="7713136" cy="54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63660252"/>
      </p:ext>
    </p:extLst>
  </p:cSld>
  <p:clrMapOvr>
    <a:masterClrMapping/>
  </p:clrMapOvr>
  <p:transition xmlns:p14="http://schemas.microsoft.com/office/powerpoint/2010/main" spd="slow">
    <p:pull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09733" y="1302508"/>
            <a:ext cx="8244800" cy="431607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E64415"/>
              </a:buClr>
              <a:buFont typeface="Wingdings" pitchFamily="2" charset="2"/>
              <a:buChar char="§"/>
              <a:defRPr sz="18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Hier steht Dein 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Bitte verwende eine ganze Leerzeile, das erhöht die Lesbarkeit. Hier steht Dein 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Hier steht Dein Text. Aufgrund des begrenzten Platzes sollten hier Aufzählungszeichen verwendet werden. Copytext in der Hausschrift Arial, 18 pt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Bild 4" descr="COMLINE Signet_r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sp>
        <p:nvSpPr>
          <p:cNvPr id="7" name="Titelplatzhalter 4"/>
          <p:cNvSpPr>
            <a:spLocks noGrp="1"/>
          </p:cNvSpPr>
          <p:nvPr>
            <p:ph type="title"/>
          </p:nvPr>
        </p:nvSpPr>
        <p:spPr>
          <a:xfrm>
            <a:off x="1075264" y="357957"/>
            <a:ext cx="7713136" cy="54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0233742"/>
      </p:ext>
    </p:extLst>
  </p:cSld>
  <p:clrMapOvr>
    <a:masterClrMapping/>
  </p:clrMapOvr>
  <p:transition xmlns:p14="http://schemas.microsoft.com/office/powerpoint/2010/main" spd="slow">
    <p:pull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4"/>
          <p:cNvSpPr>
            <a:spLocks noGrp="1"/>
          </p:cNvSpPr>
          <p:nvPr>
            <p:ph type="pic" sz="quarter" idx="17"/>
          </p:nvPr>
        </p:nvSpPr>
        <p:spPr>
          <a:xfrm>
            <a:off x="579967" y="1285496"/>
            <a:ext cx="8140700" cy="3927150"/>
          </a:xfrm>
          <a:prstGeom prst="rect">
            <a:avLst/>
          </a:prstGeom>
        </p:spPr>
      </p:sp>
      <p:sp>
        <p:nvSpPr>
          <p:cNvPr id="6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29165" y="5250746"/>
            <a:ext cx="8191501" cy="59266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Platz für eine Bildunterschrift. Text kann gelöscht werden.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Arial, 14pt.</a:t>
            </a:r>
          </a:p>
        </p:txBody>
      </p:sp>
      <p:pic>
        <p:nvPicPr>
          <p:cNvPr id="5" name="Bild 4" descr="COMLINE Signet_r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sp>
        <p:nvSpPr>
          <p:cNvPr id="8" name="Titelplatzhalter 4"/>
          <p:cNvSpPr>
            <a:spLocks noGrp="1"/>
          </p:cNvSpPr>
          <p:nvPr>
            <p:ph type="title"/>
          </p:nvPr>
        </p:nvSpPr>
        <p:spPr>
          <a:xfrm>
            <a:off x="1075264" y="357957"/>
            <a:ext cx="7713136" cy="54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3528425"/>
      </p:ext>
    </p:extLst>
  </p:cSld>
  <p:clrMapOvr>
    <a:masterClrMapping/>
  </p:clrMapOvr>
  <p:transition xmlns:p14="http://schemas.microsoft.com/office/powerpoint/2010/main" spd="slow">
    <p:pull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14500" y="695325"/>
            <a:ext cx="7244862" cy="533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1714500" y="1419226"/>
            <a:ext cx="7244862" cy="475297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3912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7FCE46D-E55A-478E-9C99-0EE7DCADB45C}" type="datetimeFigureOut">
              <a:rPr lang="de-DE" smtClean="0">
                <a:solidFill>
                  <a:srgbClr val="262626"/>
                </a:solidFill>
                <a:latin typeface="Arial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29.11.14</a:t>
            </a:fld>
            <a:endParaRPr lang="de-DE">
              <a:solidFill>
                <a:srgbClr val="262626"/>
              </a:solidFill>
              <a:latin typeface="Arial"/>
              <a:cs typeface="+mn-c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srgbClr val="262626"/>
              </a:solidFill>
              <a:latin typeface="Arial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9227FEF-1DE1-48C3-8BD4-17C01CA642E6}" type="slidenum">
              <a:rPr lang="de-DE" smtClean="0">
                <a:solidFill>
                  <a:srgbClr val="262626"/>
                </a:solidFill>
                <a:latin typeface="Arial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>
              <a:solidFill>
                <a:srgbClr val="262626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7094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 userDrawn="1"/>
        </p:nvSpPr>
        <p:spPr>
          <a:xfrm>
            <a:off x="549275" y="1825625"/>
            <a:ext cx="2971800" cy="4024313"/>
          </a:xfrm>
          <a:prstGeom prst="roundRect">
            <a:avLst>
              <a:gd name="adj" fmla="val 3648"/>
            </a:avLst>
          </a:prstGeom>
          <a:solidFill>
            <a:srgbClr val="A2A2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6" name="Bild 7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748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Textplatzhalter 15"/>
          <p:cNvSpPr>
            <a:spLocks noGrp="1"/>
          </p:cNvSpPr>
          <p:nvPr>
            <p:ph type="body" sz="quarter" idx="17"/>
          </p:nvPr>
        </p:nvSpPr>
        <p:spPr>
          <a:xfrm>
            <a:off x="687346" y="1905000"/>
            <a:ext cx="2755901" cy="3810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Clr>
                <a:srgbClr val="FFFFFF"/>
              </a:buClr>
              <a:buSzPct val="75000"/>
              <a:buFont typeface="Lucida Grande"/>
              <a:buNone/>
              <a:defRPr sz="1400" b="0" i="0">
                <a:solidFill>
                  <a:srgbClr val="FFFFFF"/>
                </a:solidFill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8"/>
          </p:nvPr>
        </p:nvSpPr>
        <p:spPr>
          <a:xfrm>
            <a:off x="3744000" y="1691999"/>
            <a:ext cx="4949150" cy="41341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27" y="695325"/>
            <a:ext cx="7766759" cy="533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127" y="1604964"/>
            <a:ext cx="8225351" cy="45243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27" y="695325"/>
            <a:ext cx="7766759" cy="533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57127" y="1604964"/>
            <a:ext cx="8225351" cy="4524375"/>
          </a:xfrm>
          <a:prstGeom prst="rect">
            <a:avLst/>
          </a:prstGeom>
        </p:spPr>
        <p:txBody>
          <a:bodyPr/>
          <a:lstStyle/>
          <a:p>
            <a:pPr lvl="0"/>
            <a:endParaRPr lang="de-DE" noProof="0" smtClean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27" y="695325"/>
            <a:ext cx="7766759" cy="5334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1075264" y="391825"/>
            <a:ext cx="7715958" cy="540297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"/>
                <a:cs typeface="Arial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Bild 7" descr="COMLINE Signet_r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4" y="6212779"/>
            <a:ext cx="1549939" cy="24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63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 userDrawn="1"/>
        </p:nvSpPr>
        <p:spPr>
          <a:xfrm>
            <a:off x="546100" y="1816100"/>
            <a:ext cx="8053388" cy="360203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6" name="Bild 7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Bildplatzhalter 6"/>
          <p:cNvSpPr>
            <a:spLocks noGrp="1" noChangeAspect="1"/>
          </p:cNvSpPr>
          <p:nvPr>
            <p:ph type="pic" sz="quarter" idx="10"/>
          </p:nvPr>
        </p:nvSpPr>
        <p:spPr>
          <a:xfrm>
            <a:off x="640820" y="1887538"/>
            <a:ext cx="7847999" cy="3448797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3200"/>
            </a:lvl1pPr>
          </a:lstStyle>
          <a:p>
            <a:pPr lvl="0"/>
            <a:endParaRPr lang="de-DE" noProof="0"/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5426078"/>
            <a:ext cx="8142288" cy="5624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9059780-E5C6-48EF-99D0-7FE72C48A59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EDBF610-10BD-4611-98DB-5F94FABE68C6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1075264" y="391825"/>
            <a:ext cx="7715958" cy="540297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"/>
                <a:cs typeface="Arial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074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1075264" y="391825"/>
            <a:ext cx="7715958" cy="540297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"/>
                <a:cs typeface="Arial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Mastertitelformat bearbeiten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" name="Bild 7" descr="COMLINE Signet_r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8483" y="6212779"/>
            <a:ext cx="1330406" cy="4502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4" y="6212779"/>
            <a:ext cx="1549939" cy="24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78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748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9743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748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7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56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0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748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Tx/>
              <a:buBlip>
                <a:blip r:embed="rId2"/>
              </a:buBlip>
              <a:defRPr sz="1400" b="0" i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pic>
        <p:nvPicPr>
          <p:cNvPr id="24" name="Bild 23" descr="Pfeil_grau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838200"/>
            <a:ext cx="502564" cy="471600"/>
          </a:xfrm>
          <a:prstGeom prst="rect">
            <a:avLst/>
          </a:prstGeom>
        </p:spPr>
      </p:pic>
      <p:sp>
        <p:nvSpPr>
          <p:cNvPr id="9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98674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374900"/>
            <a:ext cx="748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2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7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0"/>
          </p:nvPr>
        </p:nvSpPr>
        <p:spPr>
          <a:xfrm>
            <a:off x="534988" y="1824038"/>
            <a:ext cx="8064000" cy="40500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1200"/>
            </a:lvl1pPr>
          </a:lstStyle>
          <a:p>
            <a:pPr lvl="0"/>
            <a:endParaRPr lang="de-DE" noProof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0376755F-713F-4710-AADC-A5DF3C58CEEC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10B56D5A-B2A3-4205-8075-87E30AC263CD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 userDrawn="1"/>
        </p:nvSpPr>
        <p:spPr>
          <a:xfrm>
            <a:off x="546100" y="1816100"/>
            <a:ext cx="8053388" cy="3602038"/>
          </a:xfrm>
          <a:prstGeom prst="roundRect">
            <a:avLst>
              <a:gd name="adj" fmla="val 6427"/>
            </a:avLst>
          </a:prstGeom>
          <a:noFill/>
          <a:ln w="952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6" name="Bild 7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86462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Bildplatzhalter 6"/>
          <p:cNvSpPr>
            <a:spLocks noGrp="1" noChangeAspect="1"/>
          </p:cNvSpPr>
          <p:nvPr>
            <p:ph type="pic" sz="quarter" idx="10"/>
          </p:nvPr>
        </p:nvSpPr>
        <p:spPr>
          <a:xfrm>
            <a:off x="640800" y="1886400"/>
            <a:ext cx="7848000" cy="3448800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 sz="3200"/>
            </a:lvl1pPr>
          </a:lstStyle>
          <a:p>
            <a:pPr lvl="0"/>
            <a:endParaRPr lang="de-DE" noProof="0"/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5426078"/>
            <a:ext cx="8142288" cy="5624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1D4A136-5E20-46DF-8981-62DF1C7FCA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C6B13FBB-E926-497E-8A38-52E8995195FC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744000" y="1692000"/>
            <a:ext cx="4949150" cy="4316076"/>
          </a:xfrm>
          <a:prstGeom prst="rect">
            <a:avLst/>
          </a:prstGeom>
        </p:spPr>
        <p:txBody>
          <a:bodyPr vert="horz"/>
          <a:lstStyle>
            <a:lvl1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1pPr>
            <a:lvl2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2pPr>
            <a:lvl3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3pPr>
            <a:lvl4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4pPr>
            <a:lvl5pPr marL="179388" indent="-179388">
              <a:lnSpc>
                <a:spcPts val="2000"/>
              </a:lnSpc>
              <a:spcBef>
                <a:spcPts val="0"/>
              </a:spcBef>
              <a:buClr>
                <a:srgbClr val="FD3019"/>
              </a:buClr>
              <a:buSzPct val="75000"/>
              <a:buFont typeface="Lucida Grande"/>
              <a:buChar char="◼"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57200" y="4546867"/>
            <a:ext cx="3057524" cy="1461209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0" name="Bildplatzhalter 12"/>
          <p:cNvSpPr>
            <a:spLocks noGrp="1" noChangeAspect="1"/>
          </p:cNvSpPr>
          <p:nvPr>
            <p:ph type="pic" sz="quarter" idx="17"/>
          </p:nvPr>
        </p:nvSpPr>
        <p:spPr>
          <a:xfrm>
            <a:off x="546100" y="1816100"/>
            <a:ext cx="2968624" cy="2443163"/>
          </a:xfrm>
          <a:prstGeom prst="rect">
            <a:avLst/>
          </a:prstGeom>
        </p:spPr>
        <p:txBody>
          <a:bodyPr vert="horz" anchor="ctr"/>
          <a:lstStyle>
            <a:lvl1pPr algn="ctr"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611CD24E-F0F2-4552-837D-E43A3438730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5ABE292-F07D-45C7-A232-A6352AEAE901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3" descr="Pfeil_grau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503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6000" y="863998"/>
            <a:ext cx="5868000" cy="736201"/>
          </a:xfrm>
          <a:prstGeom prst="rect">
            <a:avLst/>
          </a:prstGeom>
        </p:spPr>
        <p:txBody>
          <a:bodyPr anchor="t"/>
          <a:lstStyle>
            <a:lvl1pPr algn="l">
              <a:defRPr sz="2000" b="0" i="0">
                <a:solidFill>
                  <a:srgbClr val="747473"/>
                </a:solidFill>
                <a:latin typeface="RotisSansSerif"/>
                <a:cs typeface="RotisSansSerif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457200" y="1692000"/>
            <a:ext cx="8235950" cy="43160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4pPr>
            <a:lvl5pPr marL="0" indent="0">
              <a:lnSpc>
                <a:spcPts val="2000"/>
              </a:lnSpc>
              <a:spcBef>
                <a:spcPts val="0"/>
              </a:spcBef>
              <a:buNone/>
              <a:defRPr sz="1400" b="0" i="0">
                <a:latin typeface="RotisSansSerif"/>
                <a:cs typeface="RotisSansSerif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D3A5B372-F061-4BC5-AF59-4CAF051BD7F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l"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F9F0CE4-4B3B-4A61-90E8-0BD0677F195F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9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8" Type="http://schemas.openxmlformats.org/officeDocument/2006/relationships/image" Target="../media/image1.jpeg"/><Relationship Id="rId9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8" Type="http://schemas.openxmlformats.org/officeDocument/2006/relationships/image" Target="../media/image1.jpeg"/><Relationship Id="rId9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8" Type="http://schemas.openxmlformats.org/officeDocument/2006/relationships/image" Target="../media/image1.jpeg"/><Relationship Id="rId9" Type="http://schemas.openxmlformats.org/officeDocument/2006/relationships/image" Target="../media/image6.jpe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theme" Target="../theme/theme5.xml"/><Relationship Id="rId15" Type="http://schemas.openxmlformats.org/officeDocument/2006/relationships/image" Target="../media/image1.jpeg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14" Type="http://schemas.openxmlformats.org/officeDocument/2006/relationships/image" Target="../media/image7.png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theme" Target="../theme/theme7.xml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Bild 8" descr="lg_comline_RGB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72338" y="6249988"/>
            <a:ext cx="134461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413" y="6261100"/>
            <a:ext cx="900112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7BEEF8C-51D3-47E0-9257-6CF401016A78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381125" y="6261100"/>
            <a:ext cx="2836863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latin typeface="RotisSansSerif"/>
                <a:cs typeface="RotisSansSerif"/>
              </a:rPr>
              <a:t>|  COMLINE Infrastruktur-Services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1100"/>
            <a:ext cx="442913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70B47420-C29A-40C6-A3B2-9F293E632F3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2054" name="Bild 10" descr="Kästchen_grün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69138" y="685800"/>
            <a:ext cx="174148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Bild 8" descr="lg_comline_RGB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72338" y="6249988"/>
            <a:ext cx="134461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413" y="6261100"/>
            <a:ext cx="900112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E81A552E-CB2E-4456-8CBD-EAE6B95B0AE9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381125" y="6261100"/>
            <a:ext cx="2836863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latin typeface="RotisSansSerif"/>
                <a:cs typeface="RotisSansSerif"/>
              </a:rPr>
              <a:t>|  COMLINE Outsourcing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1100"/>
            <a:ext cx="442913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69078755-9597-4C46-A794-D8D1394030F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3078" name="Bild 17" descr="Kästchen_lila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24700" y="728663"/>
            <a:ext cx="166687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Bild 8" descr="lg_comline_RGB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72338" y="6249988"/>
            <a:ext cx="134461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413" y="6261100"/>
            <a:ext cx="900112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42153383-479F-4EB7-9291-30F6749734FE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381125" y="6261100"/>
            <a:ext cx="2836863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latin typeface="RotisSansSerif"/>
                <a:cs typeface="RotisSansSerif"/>
              </a:rPr>
              <a:t>|  COMLINE SAP-Services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1100"/>
            <a:ext cx="442913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28BDCB94-302A-4D80-96AC-FD851B6022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4102" name="Bild 20" descr="Kästchen_orange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96125" y="727075"/>
            <a:ext cx="1749425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</p:sldLayoutIdLst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Bild 8" descr="lg_comline_RGB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72338" y="6249988"/>
            <a:ext cx="1344612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413" y="6261100"/>
            <a:ext cx="900112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96DF46CD-3BE3-4F42-8D65-6676834D1354}" type="datetime1">
              <a:rPr lang="de-DE"/>
              <a:pPr>
                <a:defRPr/>
              </a:pPr>
              <a:t>29.11.14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381125" y="6261100"/>
            <a:ext cx="2836863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latin typeface="RotisSansSerif"/>
                <a:cs typeface="RotisSansSerif"/>
              </a:rPr>
              <a:t>|  COMLINE SAP-Immobilien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1100"/>
            <a:ext cx="442913" cy="230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>
              <a:defRPr/>
            </a:pPr>
            <a:fld id="{6AC94722-A58D-422C-B764-FE805462316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5126" name="Bild 13" descr="Kästchen_dunkelblau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24700" y="698500"/>
            <a:ext cx="1735138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tisSansSerif Light"/>
          <a:ea typeface="RotisSansSerif Light"/>
          <a:cs typeface="RotisSansSerif Light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RotisSansSerif Light"/>
          <a:ea typeface="RotisSansSerif Light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lg_comline_RGB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000" y="6249600"/>
            <a:ext cx="1345241" cy="179997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60039" y="6260400"/>
            <a:ext cx="900000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5C9BB40-3CE7-0642-A4ED-7348F087E869}" type="datetime1">
              <a:rPr lang="de-DE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29.11.14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381386" y="6260400"/>
            <a:ext cx="2836769" cy="23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900" dirty="0" smtClean="0">
                <a:solidFill>
                  <a:srgbClr val="3F454A"/>
                </a:solidFill>
                <a:latin typeface="RotisSansSerif"/>
                <a:cs typeface="RotisSansSerif"/>
              </a:rPr>
              <a:t>|  COMLINE SAP-Services</a:t>
            </a:r>
            <a:endParaRPr lang="de-DE" sz="900" dirty="0">
              <a:solidFill>
                <a:srgbClr val="3F454A"/>
              </a:solidFill>
              <a:latin typeface="RotisSansSerif"/>
              <a:cs typeface="RotisSansSerif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457200" y="6260400"/>
            <a:ext cx="443523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3F454A"/>
                </a:solidFill>
                <a:latin typeface="RotisSansSerif"/>
                <a:cs typeface="RotisSansSerif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2A22F81-D603-6C49-9366-5CD847A7F0B0}" type="slidenum">
              <a:rPr lang="de-DE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 dirty="0"/>
          </a:p>
        </p:txBody>
      </p:sp>
      <p:pic>
        <p:nvPicPr>
          <p:cNvPr id="21" name="Bild 20" descr="Kästchen_orange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5600" y="727200"/>
            <a:ext cx="1749674" cy="5924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RotisSansSerif Light"/>
          <a:ea typeface="+mj-ea"/>
          <a:cs typeface="RotisSansSerif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Pfeil.png"/>
          <p:cNvPicPr>
            <a:picLocks noChangeAspect="1" noChangeArrowheads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615876" y="551903"/>
            <a:ext cx="253696" cy="2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7" r:id="rId8"/>
    <p:sldLayoutId id="2147483779" r:id="rId9"/>
    <p:sldLayoutId id="2147483780" r:id="rId10"/>
    <p:sldLayoutId id="2147483781" r:id="rId11"/>
    <p:sldLayoutId id="2147483792" r:id="rId12"/>
  </p:sldLayoutIdLst>
  <p:transition xmlns:p14="http://schemas.microsoft.com/office/powerpoint/2010/main" spd="slow">
    <p:pull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Pfeil.png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615876" y="551903"/>
            <a:ext cx="253696" cy="2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53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RotisSansSerif Light"/>
          <a:ea typeface="+mj-ea"/>
          <a:cs typeface="RotisSansSerif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RotisSansSerif Light"/>
          <a:ea typeface="+mn-ea"/>
          <a:cs typeface="RotisSansSerif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1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jp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41.xml"/><Relationship Id="rId2" Type="http://schemas.openxmlformats.org/officeDocument/2006/relationships/diagramData" Target="../diagrams/data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hyperlink" Target="http://www.youtube.com/watch?v=mYbn9Q6P0cU" TargetMode="External"/><Relationship Id="rId3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507506" y="5341170"/>
            <a:ext cx="4642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SAP NetWeaver Portal</a:t>
            </a:r>
          </a:p>
          <a:p>
            <a:endParaRPr lang="de-DE" sz="2000" dirty="0" smtClean="0"/>
          </a:p>
        </p:txBody>
      </p:sp>
      <p:pic>
        <p:nvPicPr>
          <p:cNvPr id="6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96" y="1313104"/>
            <a:ext cx="5702496" cy="2689207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Die COMLINE AG präsentiert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790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Bildschirmfoto 2014-11-23 um 20.45.25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 b="1511"/>
          <a:stretch>
            <a:fillRect/>
          </a:stretch>
        </p:blipFill>
        <p:spPr/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Aber zuerst ... Ihre </a:t>
            </a:r>
            <a:r>
              <a:rPr lang="de-DE" dirty="0"/>
              <a:t>Erwartungshaltung</a:t>
            </a:r>
          </a:p>
        </p:txBody>
      </p:sp>
    </p:spTree>
    <p:extLst>
      <p:ext uri="{BB962C8B-B14F-4D97-AF65-F5344CB8AC3E}">
        <p14:creationId xmlns:p14="http://schemas.microsoft.com/office/powerpoint/2010/main" val="173870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Die Anforderungen der Anwender an die IT hat sich in den letzten Jahren stark gewandelt.</a:t>
            </a:r>
          </a:p>
          <a:p>
            <a:endParaRPr lang="de-DE" dirty="0"/>
          </a:p>
          <a:p>
            <a:r>
              <a:rPr lang="de-DE" dirty="0" smtClean="0"/>
              <a:t>Früher bestimmte die IT, was der Anwender, wie zu benutzen hatte.</a:t>
            </a:r>
          </a:p>
          <a:p>
            <a:endParaRPr lang="de-DE" dirty="0"/>
          </a:p>
          <a:p>
            <a:r>
              <a:rPr lang="de-DE" dirty="0" smtClean="0"/>
              <a:t>Heute fordern Anwender von der IT einen einfachen, schnellen, überall verfügbaren Zugang zu ihren Prozessen und Daten.</a:t>
            </a:r>
          </a:p>
          <a:p>
            <a:endParaRPr lang="de-DE" dirty="0"/>
          </a:p>
          <a:p>
            <a:r>
              <a:rPr lang="de-DE" dirty="0" smtClean="0"/>
              <a:t>Der Anwender erwartet von seiner Business Software, dass sie sich, wie eine Consumer-Anwendung anfühlt.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smtClean="0"/>
              <a:t>Jeder ist es heute gewohnt, auf einfachste Art mit „Consumer-Anwendungen“ zu interagieren</a:t>
            </a:r>
            <a:endParaRPr lang="de-DE" dirty="0"/>
          </a:p>
        </p:txBody>
      </p:sp>
      <p:pic>
        <p:nvPicPr>
          <p:cNvPr id="10" name="Bildplatzhalter 9" descr="consumerization.jp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4" r="10944"/>
          <a:stretch>
            <a:fillRect/>
          </a:stretch>
        </p:blipFill>
        <p:spPr/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Consumerization der 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0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Bildschirmfoto 2014-11-23 um 12.20.09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53" b="-13953"/>
          <a:stretch>
            <a:fillRect/>
          </a:stretch>
        </p:blipFill>
        <p:spPr>
          <a:xfrm>
            <a:off x="579967" y="1634661"/>
            <a:ext cx="8140700" cy="3927150"/>
          </a:xfrm>
        </p:spPr>
      </p:pic>
      <p:sp>
        <p:nvSpPr>
          <p:cNvPr id="8" name="Textplatzhalter 7"/>
          <p:cNvSpPr>
            <a:spLocks noGrp="1"/>
          </p:cNvSpPr>
          <p:nvPr>
            <p:ph type="body" sz="quarter" idx="16"/>
          </p:nvPr>
        </p:nvSpPr>
        <p:spPr>
          <a:xfrm>
            <a:off x="614501" y="5476820"/>
            <a:ext cx="8191501" cy="592666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Welche Erwartungen haben die verschiedenen </a:t>
            </a:r>
          </a:p>
          <a:p>
            <a:pPr marL="0" indent="0" algn="ctr">
              <a:buNone/>
            </a:pPr>
            <a:r>
              <a:rPr lang="de-DE" dirty="0" smtClean="0"/>
              <a:t>Anwendergruppen an ihre Anwendungen und Systeme?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 der Benutzergruppen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579967" y="3247009"/>
            <a:ext cx="1997257" cy="7003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262626"/>
                </a:solidFill>
              </a:rPr>
              <a:t>Prozesse einfach und End-</a:t>
            </a:r>
            <a:r>
              <a:rPr lang="de-DE" sz="1200" dirty="0" err="1" smtClean="0">
                <a:solidFill>
                  <a:srgbClr val="262626"/>
                </a:solidFill>
              </a:rPr>
              <a:t>to</a:t>
            </a:r>
            <a:r>
              <a:rPr lang="de-DE" sz="1200" dirty="0" smtClean="0">
                <a:solidFill>
                  <a:srgbClr val="262626"/>
                </a:solidFill>
              </a:rPr>
              <a:t>-End durchführen können</a:t>
            </a:r>
            <a:endParaRPr lang="de-DE" sz="1200" dirty="0">
              <a:solidFill>
                <a:srgbClr val="262626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577224" y="3247009"/>
            <a:ext cx="2202289" cy="7003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262626"/>
                </a:solidFill>
              </a:rPr>
              <a:t>Einen klaren Überblick haben und Entscheidungen auf Basis von aktuellen Daten fällen können</a:t>
            </a:r>
            <a:endParaRPr lang="de-DE" sz="1200" dirty="0">
              <a:solidFill>
                <a:srgbClr val="262626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4779513" y="3247009"/>
            <a:ext cx="1927996" cy="7003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262626"/>
                </a:solidFill>
              </a:rPr>
              <a:t>Eine effiziente Systemumgebung für die Organisation bereitstellen</a:t>
            </a:r>
            <a:endParaRPr lang="de-DE" sz="1200" dirty="0">
              <a:solidFill>
                <a:srgbClr val="262626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6639770" y="3247009"/>
            <a:ext cx="2202289" cy="7003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262626"/>
                </a:solidFill>
              </a:rPr>
              <a:t>Innovative Anwendungen zur Verbesserung des Geschäfts entwickeln</a:t>
            </a:r>
            <a:endParaRPr lang="de-DE" sz="1200" dirty="0">
              <a:solidFill>
                <a:srgbClr val="262626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321295" y="4510697"/>
            <a:ext cx="2511857" cy="7003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262626"/>
                </a:solidFill>
              </a:rPr>
              <a:t>Benötigen eine einheitliche und einfach zu bedienende Oberfläche über alle Anwendungen hinweg</a:t>
            </a:r>
            <a:endParaRPr lang="de-DE" sz="1200" dirty="0">
              <a:solidFill>
                <a:srgbClr val="262626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201131" y="4510697"/>
            <a:ext cx="3156162" cy="7003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262626"/>
                </a:solidFill>
              </a:rPr>
              <a:t>Suchen eine robuste Plattform mit intuitiven Tools und Frameworks, um die Anforderungen des Business zu bedienen</a:t>
            </a:r>
            <a:endParaRPr lang="de-DE" sz="1200" dirty="0">
              <a:solidFill>
                <a:srgbClr val="262626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79967" y="2940043"/>
            <a:ext cx="1997257" cy="30696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smtClean="0">
                <a:solidFill>
                  <a:srgbClr val="262626"/>
                </a:solidFill>
              </a:rPr>
              <a:t>Endbenutzer</a:t>
            </a:r>
            <a:endParaRPr lang="de-DE" sz="1200" dirty="0">
              <a:solidFill>
                <a:srgbClr val="262626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710252" y="2940043"/>
            <a:ext cx="1997257" cy="30696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smtClean="0">
                <a:solidFill>
                  <a:srgbClr val="262626"/>
                </a:solidFill>
              </a:rPr>
              <a:t>IT Administratoren</a:t>
            </a:r>
            <a:endParaRPr lang="de-DE" sz="1200" dirty="0">
              <a:solidFill>
                <a:srgbClr val="262626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751424" y="2940043"/>
            <a:ext cx="1997257" cy="30696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smtClean="0">
                <a:solidFill>
                  <a:srgbClr val="262626"/>
                </a:solidFill>
              </a:rPr>
              <a:t>Entwickler</a:t>
            </a:r>
            <a:endParaRPr lang="de-DE" sz="1200" dirty="0">
              <a:solidFill>
                <a:srgbClr val="262626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670604" y="2940043"/>
            <a:ext cx="1997257" cy="30696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smtClean="0">
                <a:solidFill>
                  <a:srgbClr val="262626"/>
                </a:solidFill>
              </a:rPr>
              <a:t>Führungskräfte</a:t>
            </a:r>
            <a:endParaRPr lang="de-DE" sz="12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7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-38622" r="-38622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smtClean="0"/>
              <a:t>Anlage einer BANF in der klassischen </a:t>
            </a:r>
            <a:r>
              <a:rPr lang="de-DE" dirty="0" err="1" smtClean="0"/>
              <a:t>SAPGui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Business Software erfüllt(</a:t>
            </a:r>
            <a:r>
              <a:rPr lang="de-DE" dirty="0" err="1" smtClean="0"/>
              <a:t>e</a:t>
            </a:r>
            <a:r>
              <a:rPr lang="de-DE" dirty="0" smtClean="0"/>
              <a:t>) diesen Anspruch nicht immer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256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398080" y="1146751"/>
            <a:ext cx="8482903" cy="9382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Unter User Experience verstehen wir die erlebte Qualität eines Anwenders bei der Interaktion mit einer Software. 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dirty="0" smtClean="0"/>
              <a:t>Erfolgsfaktoren </a:t>
            </a:r>
            <a:r>
              <a:rPr lang="de-DE" dirty="0"/>
              <a:t>für eine gute Nutzungserfahrung sind</a:t>
            </a:r>
            <a:r>
              <a:rPr lang="de-DE" dirty="0" smtClean="0"/>
              <a:t>:</a:t>
            </a:r>
          </a:p>
          <a:p>
            <a:pPr>
              <a:tabLst>
                <a:tab pos="1792288" algn="l"/>
              </a:tabLst>
            </a:pPr>
            <a:r>
              <a:rPr lang="de-DE" dirty="0" smtClean="0"/>
              <a:t>Utility: 	Hoher Nutzwert von Inhalten und Funktionen</a:t>
            </a:r>
          </a:p>
          <a:p>
            <a:pPr>
              <a:tabLst>
                <a:tab pos="1792288" algn="l"/>
              </a:tabLst>
            </a:pPr>
            <a:r>
              <a:rPr lang="de-DE" dirty="0" err="1" smtClean="0"/>
              <a:t>Accessibility</a:t>
            </a:r>
            <a:r>
              <a:rPr lang="de-DE" dirty="0" smtClean="0"/>
              <a:t>:	Eignung für das Endgerät des Benutzers, Verfügbarkeit und 	subjektiv </a:t>
            </a:r>
            <a:r>
              <a:rPr lang="de-DE" dirty="0" err="1" smtClean="0"/>
              <a:t>wahrgenomme</a:t>
            </a:r>
            <a:r>
              <a:rPr lang="de-DE" dirty="0" smtClean="0"/>
              <a:t> Reaktions- und Ladezeiten.</a:t>
            </a:r>
          </a:p>
          <a:p>
            <a:pPr>
              <a:tabLst>
                <a:tab pos="1792288" algn="l"/>
              </a:tabLst>
            </a:pPr>
            <a:r>
              <a:rPr lang="de-DE" dirty="0" err="1" smtClean="0"/>
              <a:t>Usability</a:t>
            </a:r>
            <a:r>
              <a:rPr lang="de-DE" dirty="0" smtClean="0"/>
              <a:t>: 	Effektive und effiziente Bedienbarkeit</a:t>
            </a:r>
          </a:p>
          <a:p>
            <a:pPr>
              <a:tabLst>
                <a:tab pos="1792288" algn="l"/>
              </a:tabLst>
            </a:pPr>
            <a:r>
              <a:rPr lang="de-DE" dirty="0" smtClean="0"/>
              <a:t>Ästhetik: 	optische Attraktivität</a:t>
            </a:r>
          </a:p>
          <a:p>
            <a:endParaRPr lang="de-DE" dirty="0" smtClean="0"/>
          </a:p>
          <a:p>
            <a:r>
              <a:rPr lang="de-DE" dirty="0" smtClean="0"/>
              <a:t>Darüber </a:t>
            </a:r>
            <a:r>
              <a:rPr lang="de-DE" dirty="0"/>
              <a:t>hinaus können, je nach Zielsetzung, </a:t>
            </a:r>
            <a:r>
              <a:rPr lang="de-DE" dirty="0" smtClean="0"/>
              <a:t>weitere förderliche Qualitäten herangezogen werden, wie z.B. die Anreizwirkung zur Nutzung und Exploration des Angebots, Markenpassung oder Innovationsgrad.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Es gibt 8 wichtige Handlungsfelder für eine optimale User Experience </a:t>
            </a:r>
            <a:r>
              <a:rPr lang="de-DE" dirty="0" smtClean="0">
                <a:sym typeface="Wingdings"/>
              </a:rPr>
              <a:t>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User </a:t>
            </a:r>
            <a:r>
              <a:rPr lang="de-DE" dirty="0" err="1" smtClean="0"/>
              <a:t>eXperience</a:t>
            </a:r>
            <a:r>
              <a:rPr lang="de-DE" dirty="0" smtClean="0"/>
              <a:t> – UX?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820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Handlungsfelder für eine optimale UX</a:t>
            </a:r>
            <a:endParaRPr lang="de-DE" dirty="0"/>
          </a:p>
        </p:txBody>
      </p:sp>
      <p:pic>
        <p:nvPicPr>
          <p:cNvPr id="5" name="Bild 4" descr="user-experience-areas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6" name="Ring 5"/>
          <p:cNvSpPr/>
          <p:nvPr/>
        </p:nvSpPr>
        <p:spPr>
          <a:xfrm>
            <a:off x="1191503" y="94080"/>
            <a:ext cx="6757075" cy="6757075"/>
          </a:xfrm>
          <a:prstGeom prst="donut">
            <a:avLst>
              <a:gd name="adj" fmla="val 295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1332602" cy="68580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760447" y="-6846"/>
            <a:ext cx="1383554" cy="68580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0" y="-15680"/>
            <a:ext cx="9144000" cy="216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" y="6634318"/>
            <a:ext cx="9144000" cy="216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/>
          <p:cNvSpPr/>
          <p:nvPr/>
        </p:nvSpPr>
        <p:spPr>
          <a:xfrm>
            <a:off x="1191503" y="4643256"/>
            <a:ext cx="2006742" cy="2006742"/>
          </a:xfrm>
          <a:prstGeom prst="rtTriangle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winkliges Dreieck 13"/>
          <p:cNvSpPr/>
          <p:nvPr/>
        </p:nvSpPr>
        <p:spPr>
          <a:xfrm rot="10800000">
            <a:off x="5722349" y="44392"/>
            <a:ext cx="2241907" cy="2241907"/>
          </a:xfrm>
          <a:prstGeom prst="rtTriangle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winkliges Dreieck 14"/>
          <p:cNvSpPr/>
          <p:nvPr/>
        </p:nvSpPr>
        <p:spPr>
          <a:xfrm rot="16200000">
            <a:off x="5874749" y="4408091"/>
            <a:ext cx="2241907" cy="2241907"/>
          </a:xfrm>
          <a:prstGeom prst="rtTriangle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winkliges Dreieck 15"/>
          <p:cNvSpPr/>
          <p:nvPr/>
        </p:nvSpPr>
        <p:spPr>
          <a:xfrm rot="5400000">
            <a:off x="1090942" y="75752"/>
            <a:ext cx="2241907" cy="2241907"/>
          </a:xfrm>
          <a:prstGeom prst="rtTriangle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 rot="19870604">
            <a:off x="2679999" y="178978"/>
            <a:ext cx="1036491" cy="3579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 rot="1186653">
            <a:off x="5495746" y="149121"/>
            <a:ext cx="1036491" cy="3579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 rot="18000000">
            <a:off x="971140" y="1855796"/>
            <a:ext cx="1036491" cy="3579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 rot="3600000">
            <a:off x="7117191" y="1761024"/>
            <a:ext cx="1036491" cy="3579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1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355600" algn="l"/>
              </a:tabLst>
            </a:pPr>
            <a:r>
              <a:rPr lang="de-DE" sz="1600" b="1" dirty="0"/>
              <a:t>Content-Strategie</a:t>
            </a:r>
          </a:p>
          <a:p>
            <a:pPr marL="0" indent="0">
              <a:lnSpc>
                <a:spcPct val="90000"/>
              </a:lnSpc>
              <a:buNone/>
              <a:tabLst>
                <a:tab pos="355600" algn="l"/>
              </a:tabLst>
            </a:pPr>
            <a:r>
              <a:rPr lang="de-DE" sz="1600" dirty="0"/>
              <a:t>	</a:t>
            </a:r>
            <a:r>
              <a:rPr lang="de-DE" sz="1600" dirty="0" smtClean="0"/>
              <a:t>welcher Content soll dargestellt werden?</a:t>
            </a:r>
            <a:endParaRPr lang="de-DE" sz="1600" dirty="0"/>
          </a:p>
          <a:p>
            <a:pPr>
              <a:lnSpc>
                <a:spcPct val="90000"/>
              </a:lnSpc>
              <a:tabLst>
                <a:tab pos="355600" algn="l"/>
              </a:tabLst>
            </a:pPr>
            <a:r>
              <a:rPr lang="de-DE" sz="1600" b="1" dirty="0" smtClean="0"/>
              <a:t>Funktionalität</a:t>
            </a:r>
            <a:endParaRPr lang="de-DE" sz="1600" b="1" dirty="0"/>
          </a:p>
          <a:p>
            <a:pPr marL="0" indent="0">
              <a:lnSpc>
                <a:spcPct val="90000"/>
              </a:lnSpc>
              <a:buNone/>
              <a:tabLst>
                <a:tab pos="355600" algn="l"/>
              </a:tabLst>
            </a:pPr>
            <a:r>
              <a:rPr lang="de-DE" sz="1600" dirty="0"/>
              <a:t>	welche Funktionen gilt es anzubieten?</a:t>
            </a:r>
          </a:p>
          <a:p>
            <a:pPr>
              <a:lnSpc>
                <a:spcPct val="90000"/>
              </a:lnSpc>
              <a:tabLst>
                <a:tab pos="355600" algn="l"/>
              </a:tabLst>
            </a:pPr>
            <a:r>
              <a:rPr lang="de-DE" sz="1600" b="1" dirty="0" smtClean="0"/>
              <a:t>Informationsarchitektur</a:t>
            </a:r>
          </a:p>
          <a:p>
            <a:pPr marL="0" indent="0">
              <a:lnSpc>
                <a:spcPct val="90000"/>
              </a:lnSpc>
              <a:buNone/>
              <a:tabLst>
                <a:tab pos="355600" algn="l"/>
              </a:tabLst>
            </a:pPr>
            <a:r>
              <a:rPr lang="de-DE" sz="1600" dirty="0"/>
              <a:t>	</a:t>
            </a:r>
            <a:r>
              <a:rPr lang="de-DE" sz="1600" dirty="0" smtClean="0"/>
              <a:t>woher kommen diese Funktionen?</a:t>
            </a:r>
          </a:p>
          <a:p>
            <a:pPr>
              <a:lnSpc>
                <a:spcPct val="90000"/>
              </a:lnSpc>
              <a:tabLst>
                <a:tab pos="355600" algn="l"/>
              </a:tabLst>
            </a:pPr>
            <a:r>
              <a:rPr lang="de-DE" sz="1600" b="1" dirty="0" smtClean="0"/>
              <a:t>Visual Design</a:t>
            </a:r>
          </a:p>
          <a:p>
            <a:pPr marL="0" indent="0">
              <a:lnSpc>
                <a:spcPct val="90000"/>
              </a:lnSpc>
              <a:buNone/>
              <a:tabLst>
                <a:tab pos="355600" algn="l"/>
              </a:tabLst>
            </a:pPr>
            <a:r>
              <a:rPr lang="de-DE" sz="1600" dirty="0"/>
              <a:t>	</a:t>
            </a:r>
            <a:r>
              <a:rPr lang="de-DE" sz="1600" dirty="0" smtClean="0"/>
              <a:t>wie werden die Screens aufbereitet?</a:t>
            </a:r>
          </a:p>
          <a:p>
            <a:pPr>
              <a:lnSpc>
                <a:spcPct val="90000"/>
              </a:lnSpc>
              <a:tabLst>
                <a:tab pos="355600" algn="l"/>
              </a:tabLst>
            </a:pPr>
            <a:r>
              <a:rPr lang="de-DE" sz="1600" b="1" dirty="0" err="1" smtClean="0"/>
              <a:t>Usability</a:t>
            </a:r>
            <a:endParaRPr lang="de-DE" sz="1600" b="1" dirty="0" smtClean="0"/>
          </a:p>
          <a:p>
            <a:pPr marL="0" indent="0">
              <a:lnSpc>
                <a:spcPct val="90000"/>
              </a:lnSpc>
              <a:buNone/>
              <a:tabLst>
                <a:tab pos="355600" algn="l"/>
              </a:tabLst>
            </a:pPr>
            <a:r>
              <a:rPr lang="de-DE" sz="1600" b="1" dirty="0"/>
              <a:t>	</a:t>
            </a:r>
            <a:r>
              <a:rPr lang="de-DE" sz="1600" dirty="0" smtClean="0"/>
              <a:t>nur notwendiges darstellen</a:t>
            </a:r>
            <a:endParaRPr lang="de-DE" sz="1600" dirty="0"/>
          </a:p>
          <a:p>
            <a:pPr>
              <a:lnSpc>
                <a:spcPct val="90000"/>
              </a:lnSpc>
              <a:tabLst>
                <a:tab pos="355600" algn="l"/>
              </a:tabLst>
            </a:pPr>
            <a:r>
              <a:rPr lang="de-DE" sz="1600" b="1" dirty="0" smtClean="0"/>
              <a:t>Typographie</a:t>
            </a:r>
            <a:endParaRPr lang="de-DE" sz="1600" b="1" dirty="0"/>
          </a:p>
          <a:p>
            <a:pPr marL="0" indent="0">
              <a:lnSpc>
                <a:spcPct val="90000"/>
              </a:lnSpc>
              <a:buNone/>
              <a:tabLst>
                <a:tab pos="355600" algn="l"/>
              </a:tabLst>
            </a:pPr>
            <a:r>
              <a:rPr lang="de-DE" sz="1600" dirty="0" smtClean="0"/>
              <a:t>	einfache, klare Texte statt Button-Wust und 	schreiende Farben</a:t>
            </a:r>
          </a:p>
          <a:p>
            <a:pPr>
              <a:lnSpc>
                <a:spcPct val="90000"/>
              </a:lnSpc>
              <a:tabLst>
                <a:tab pos="355600" algn="l"/>
              </a:tabLst>
            </a:pPr>
            <a:r>
              <a:rPr lang="de-DE" sz="1600" b="1" dirty="0" smtClean="0"/>
              <a:t>User </a:t>
            </a:r>
            <a:r>
              <a:rPr lang="de-DE" sz="1600" b="1" dirty="0" err="1" smtClean="0"/>
              <a:t>interface</a:t>
            </a:r>
            <a:endParaRPr lang="de-DE" sz="1600" b="1" dirty="0" smtClean="0"/>
          </a:p>
          <a:p>
            <a:pPr marL="0" indent="0">
              <a:lnSpc>
                <a:spcPct val="90000"/>
              </a:lnSpc>
              <a:buNone/>
              <a:tabLst>
                <a:tab pos="355600" algn="l"/>
              </a:tabLst>
            </a:pPr>
            <a:r>
              <a:rPr lang="de-DE" sz="1600" dirty="0"/>
              <a:t>	</a:t>
            </a:r>
            <a:r>
              <a:rPr lang="de-DE" sz="1600" dirty="0" smtClean="0"/>
              <a:t>Interaktion mit der Oberfläche</a:t>
            </a:r>
          </a:p>
          <a:p>
            <a:pPr>
              <a:lnSpc>
                <a:spcPct val="90000"/>
              </a:lnSpc>
              <a:tabLst>
                <a:tab pos="355600" algn="l"/>
              </a:tabLst>
            </a:pPr>
            <a:r>
              <a:rPr lang="de-DE" sz="1600" b="1" dirty="0" smtClean="0"/>
              <a:t>Interactive Design</a:t>
            </a:r>
          </a:p>
          <a:p>
            <a:pPr marL="0" indent="0">
              <a:lnSpc>
                <a:spcPct val="90000"/>
              </a:lnSpc>
              <a:buNone/>
              <a:tabLst>
                <a:tab pos="355600" algn="l"/>
              </a:tabLst>
            </a:pPr>
            <a:r>
              <a:rPr lang="de-DE" sz="1600" dirty="0"/>
              <a:t>	</a:t>
            </a:r>
            <a:r>
              <a:rPr lang="de-DE" sz="1600" dirty="0" smtClean="0"/>
              <a:t>die </a:t>
            </a:r>
            <a:r>
              <a:rPr lang="de-DE" sz="1600" dirty="0"/>
              <a:t>Möglichkeiten des Ausgabegerätes </a:t>
            </a:r>
            <a:r>
              <a:rPr lang="de-DE" sz="1600" dirty="0" smtClean="0"/>
              <a:t>	ausschöpfen</a:t>
            </a:r>
            <a:endParaRPr lang="de-DE" sz="1600" dirty="0"/>
          </a:p>
          <a:p>
            <a:pPr>
              <a:lnSpc>
                <a:spcPct val="90000"/>
              </a:lnSpc>
              <a:tabLst>
                <a:tab pos="355600" algn="l"/>
              </a:tabLst>
            </a:pPr>
            <a:endParaRPr lang="de-DE" sz="1600" dirty="0" smtClean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smtClean="0"/>
              <a:t>Die 8 wichtigen Handlungsfelder für eine optimale UX</a:t>
            </a:r>
            <a:endParaRPr lang="de-DE" dirty="0"/>
          </a:p>
        </p:txBody>
      </p:sp>
      <p:pic>
        <p:nvPicPr>
          <p:cNvPr id="17" name="Bildplatzhalter 16" descr="Bildschirmfoto 2014-09-01 um 22.02.13.png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19" r="-10319"/>
          <a:stretch>
            <a:fillRect/>
          </a:stretch>
        </p:blipFill>
        <p:spPr>
          <a:xfrm>
            <a:off x="579438" y="1417638"/>
            <a:ext cx="2968625" cy="244316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Handlungsfelder für eine optimale UX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0" y="-15680"/>
            <a:ext cx="9144000" cy="216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" y="6634318"/>
            <a:ext cx="9144000" cy="216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21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Für viele Menschen sind SAP Oberflächen</a:t>
            </a:r>
          </a:p>
          <a:p>
            <a:endParaRPr lang="de-DE" dirty="0" smtClean="0"/>
          </a:p>
          <a:p>
            <a:r>
              <a:rPr lang="de-DE" dirty="0" smtClean="0"/>
              <a:t>hässlich</a:t>
            </a:r>
          </a:p>
          <a:p>
            <a:endParaRPr lang="de-DE" dirty="0"/>
          </a:p>
          <a:p>
            <a:r>
              <a:rPr lang="de-DE" dirty="0" smtClean="0"/>
              <a:t>überfrachtet</a:t>
            </a:r>
          </a:p>
          <a:p>
            <a:endParaRPr lang="de-DE" dirty="0" smtClean="0"/>
          </a:p>
          <a:p>
            <a:r>
              <a:rPr lang="de-DE" dirty="0" smtClean="0"/>
              <a:t>unübersichtlich </a:t>
            </a:r>
          </a:p>
          <a:p>
            <a:endParaRPr lang="de-DE" dirty="0"/>
          </a:p>
          <a:p>
            <a:r>
              <a:rPr lang="de-DE" dirty="0" smtClean="0"/>
              <a:t>ohne einheitliches Layout</a:t>
            </a:r>
          </a:p>
          <a:p>
            <a:endParaRPr lang="de-DE" dirty="0"/>
          </a:p>
          <a:p>
            <a:r>
              <a:rPr lang="de-DE" dirty="0" smtClean="0"/>
              <a:t>ohne einheitliches „Look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Feel</a:t>
            </a:r>
            <a:r>
              <a:rPr lang="de-DE" dirty="0" smtClean="0"/>
              <a:t>“ </a:t>
            </a:r>
          </a:p>
          <a:p>
            <a:pPr marL="355600" indent="0">
              <a:buNone/>
            </a:pPr>
            <a:r>
              <a:rPr lang="de-DE" dirty="0" smtClean="0"/>
              <a:t>nicht einmal innerhalb ein und </a:t>
            </a:r>
          </a:p>
          <a:p>
            <a:pPr marL="355600" indent="0">
              <a:buNone/>
            </a:pPr>
            <a:r>
              <a:rPr lang="de-DE" dirty="0" smtClean="0"/>
              <a:t>desselben Systems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Viele klassische Oberflächen im SAP überfordern den Anwender, wenn er sie nicht tagtäglich nutzt.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19138" t="3326" r="1039" b="-3326"/>
          <a:stretch/>
        </p:blipFill>
        <p:spPr>
          <a:xfrm>
            <a:off x="579438" y="1417638"/>
            <a:ext cx="2968625" cy="2443162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sehen SAP-Oberflächen aus?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4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Die Anforderungen an moderne Software hat sich geändert</a:t>
            </a:r>
            <a:endParaRPr lang="de-DE" dirty="0"/>
          </a:p>
        </p:txBody>
      </p:sp>
      <p:pic>
        <p:nvPicPr>
          <p:cNvPr id="5" name="Bild 4" descr="Bildschirmfoto 2014-09-03 um 07.3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42464"/>
            <a:ext cx="9144000" cy="2186609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29165" y="3602451"/>
            <a:ext cx="8259235" cy="17722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Die User Experience der Endanwender ist der neue Standard für Enterprise Anwendungen</a:t>
            </a:r>
            <a:endParaRPr lang="de-DE" sz="2400" dirty="0"/>
          </a:p>
        </p:txBody>
      </p:sp>
      <p:sp>
        <p:nvSpPr>
          <p:cNvPr id="7" name="Rechteck 6"/>
          <p:cNvSpPr/>
          <p:nvPr/>
        </p:nvSpPr>
        <p:spPr>
          <a:xfrm>
            <a:off x="2208399" y="1328843"/>
            <a:ext cx="865455" cy="42724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50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Die SAP ist einen langen Weg gegangen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 Evolution der SAP</a:t>
            </a:r>
            <a:endParaRPr lang="de-DE" dirty="0"/>
          </a:p>
        </p:txBody>
      </p:sp>
      <p:sp>
        <p:nvSpPr>
          <p:cNvPr id="3" name="Pfeil nach unten 2"/>
          <p:cNvSpPr/>
          <p:nvPr/>
        </p:nvSpPr>
        <p:spPr>
          <a:xfrm>
            <a:off x="2474506" y="1989111"/>
            <a:ext cx="308146" cy="653698"/>
          </a:xfrm>
          <a:prstGeom prst="down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1624768" y="1400784"/>
            <a:ext cx="1988942" cy="616344"/>
          </a:xfrm>
          <a:prstGeom prst="rect">
            <a:avLst/>
          </a:prstGeom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Fast 80% aller Funktionen in SAP ERP werden über </a:t>
            </a:r>
            <a:r>
              <a:rPr lang="de-DE" sz="1200" dirty="0" err="1" smtClean="0"/>
              <a:t>Dynpros</a:t>
            </a:r>
            <a:r>
              <a:rPr lang="de-DE" sz="1200" dirty="0" smtClean="0"/>
              <a:t> angeboten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9953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093090479"/>
              </p:ext>
            </p:extLst>
          </p:nvPr>
        </p:nvGraphicFramePr>
        <p:xfrm>
          <a:off x="584791" y="1396999"/>
          <a:ext cx="8102009" cy="468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709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Oberflächentechnologien der SAP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204866" y="3019848"/>
            <a:ext cx="18004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Dynpro</a:t>
            </a:r>
            <a:endParaRPr lang="de-DE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hteck 6"/>
          <p:cNvSpPr/>
          <p:nvPr/>
        </p:nvSpPr>
        <p:spPr>
          <a:xfrm rot="20415340">
            <a:off x="78845" y="4305170"/>
            <a:ext cx="44924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WebDynpro ABAP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 rot="20418350">
            <a:off x="1370461" y="2493093"/>
            <a:ext cx="44924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Screen </a:t>
            </a:r>
            <a:r>
              <a:rPr lang="de-DE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Personas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hteck 8"/>
          <p:cNvSpPr/>
          <p:nvPr/>
        </p:nvSpPr>
        <p:spPr>
          <a:xfrm rot="954865">
            <a:off x="2668410" y="4543902"/>
            <a:ext cx="44924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WebDynpro Java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hteck 9"/>
          <p:cNvSpPr/>
          <p:nvPr/>
        </p:nvSpPr>
        <p:spPr>
          <a:xfrm rot="1089077">
            <a:off x="4130530" y="3255970"/>
            <a:ext cx="44924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Business Server Pages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hteck 10"/>
          <p:cNvSpPr/>
          <p:nvPr/>
        </p:nvSpPr>
        <p:spPr>
          <a:xfrm rot="954865">
            <a:off x="1191777" y="3672824"/>
            <a:ext cx="8881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ITS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echteck 11"/>
          <p:cNvSpPr/>
          <p:nvPr/>
        </p:nvSpPr>
        <p:spPr>
          <a:xfrm rot="18092665">
            <a:off x="1471231" y="2145363"/>
            <a:ext cx="151548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SAPGui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 rot="20965837">
            <a:off x="2973780" y="1744730"/>
            <a:ext cx="151548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NWBC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 rot="1779488">
            <a:off x="4713226" y="2379275"/>
            <a:ext cx="302820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Visual Composer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 rot="18092665">
            <a:off x="2035578" y="5193833"/>
            <a:ext cx="2338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SAP </a:t>
            </a:r>
            <a:r>
              <a:rPr lang="de-DE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Fiori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Rechteck 15"/>
          <p:cNvSpPr/>
          <p:nvPr/>
        </p:nvSpPr>
        <p:spPr>
          <a:xfrm rot="756120">
            <a:off x="4023636" y="1514949"/>
            <a:ext cx="332405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SAP UI5 – HTML5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Rechteck 16"/>
          <p:cNvSpPr/>
          <p:nvPr/>
        </p:nvSpPr>
        <p:spPr>
          <a:xfrm rot="1970487">
            <a:off x="4628458" y="4520911"/>
            <a:ext cx="368010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Floorplan</a:t>
            </a:r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Manager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Rechteck 17"/>
          <p:cNvSpPr/>
          <p:nvPr/>
        </p:nvSpPr>
        <p:spPr>
          <a:xfrm rot="954865">
            <a:off x="170627" y="3244262"/>
            <a:ext cx="445158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Adobe Interactive Forms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Rechteck 19"/>
          <p:cNvSpPr/>
          <p:nvPr/>
        </p:nvSpPr>
        <p:spPr>
          <a:xfrm rot="20004051">
            <a:off x="710728" y="1429469"/>
            <a:ext cx="26762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SAP Forms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1" name="Rechteck 20"/>
          <p:cNvSpPr/>
          <p:nvPr/>
        </p:nvSpPr>
        <p:spPr>
          <a:xfrm rot="21286891">
            <a:off x="3879223" y="5463908"/>
            <a:ext cx="26762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Page </a:t>
            </a:r>
            <a:r>
              <a:rPr lang="de-DE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Builder</a:t>
            </a:r>
            <a:endParaRPr lang="de-D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0" y="2493075"/>
            <a:ext cx="9144000" cy="1754327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Wie kann hier eine einheitliche </a:t>
            </a:r>
          </a:p>
          <a:p>
            <a:pPr algn="ctr"/>
            <a:r>
              <a:rPr lang="de-DE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User </a:t>
            </a:r>
            <a:r>
              <a:rPr lang="de-DE" sz="3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eXperience</a:t>
            </a:r>
            <a:r>
              <a:rPr lang="de-DE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(UX)</a:t>
            </a:r>
          </a:p>
          <a:p>
            <a:pPr algn="ctr"/>
            <a:r>
              <a:rPr lang="de-DE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erreicht werden? </a:t>
            </a:r>
            <a:endParaRPr lang="de-DE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1950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9438" y="1285875"/>
            <a:ext cx="8140700" cy="3927475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529165" y="5250746"/>
            <a:ext cx="8191501" cy="819314"/>
          </a:xfrm>
        </p:spPr>
        <p:txBody>
          <a:bodyPr/>
          <a:lstStyle/>
          <a:p>
            <a:pPr marL="0" indent="0">
              <a:buNone/>
              <a:tabLst>
                <a:tab pos="1250950" algn="ctr"/>
                <a:tab pos="3949700" algn="ctr"/>
                <a:tab pos="6723063" algn="ctr"/>
              </a:tabLst>
            </a:pPr>
            <a:r>
              <a:rPr lang="de-DE" dirty="0" smtClean="0"/>
              <a:t>	Neue Business Anwendungen	Erneuerung der am weitesten</a:t>
            </a:r>
            <a:r>
              <a:rPr lang="de-DE" dirty="0"/>
              <a:t>	</a:t>
            </a:r>
            <a:r>
              <a:rPr lang="de-DE" dirty="0" smtClean="0"/>
              <a:t>Oberflächen müssen an die</a:t>
            </a:r>
          </a:p>
          <a:p>
            <a:pPr marL="0" indent="0">
              <a:buNone/>
              <a:tabLst>
                <a:tab pos="1250950" algn="ctr"/>
                <a:tab pos="3949700" algn="ctr"/>
                <a:tab pos="6723063" algn="ctr"/>
              </a:tabLst>
            </a:pPr>
            <a:r>
              <a:rPr lang="de-DE" dirty="0"/>
              <a:t>	</a:t>
            </a:r>
            <a:r>
              <a:rPr lang="de-DE" dirty="0" smtClean="0"/>
              <a:t>müssen auf Anwender	verbreiteten Anwendungen	Bedürfnisse der Anwender</a:t>
            </a:r>
          </a:p>
          <a:p>
            <a:pPr marL="0" indent="0">
              <a:buNone/>
              <a:tabLst>
                <a:tab pos="1250950" algn="ctr"/>
                <a:tab pos="3949700" algn="ctr"/>
                <a:tab pos="6723063" algn="ctr"/>
              </a:tabLst>
            </a:pPr>
            <a:r>
              <a:rPr lang="de-DE" dirty="0" smtClean="0"/>
              <a:t>	zugeschnitten sein		angepasst werden können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UX Strategie der SAP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128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Bildschirmfoto 2014-09-02 um 00.18.56.png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4" t="698" b="3486"/>
          <a:stretch/>
        </p:blipFill>
        <p:spPr>
          <a:xfrm>
            <a:off x="354835" y="1438023"/>
            <a:ext cx="8880375" cy="3996901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Schlüsseltechnologien</a:t>
            </a:r>
            <a:endParaRPr lang="de-DE" dirty="0"/>
          </a:p>
        </p:txBody>
      </p:sp>
      <p:sp>
        <p:nvSpPr>
          <p:cNvPr id="2" name="Stern mit 5 Zacken 1"/>
          <p:cNvSpPr/>
          <p:nvPr/>
        </p:nvSpPr>
        <p:spPr>
          <a:xfrm>
            <a:off x="1269930" y="3492507"/>
            <a:ext cx="1129872" cy="1055255"/>
          </a:xfrm>
          <a:prstGeom prst="star5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7190113" y="5063740"/>
            <a:ext cx="1751065" cy="4202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de-DE" dirty="0" err="1" smtClean="0">
                <a:solidFill>
                  <a:schemeClr val="accent6">
                    <a:lumMod val="75000"/>
                  </a:schemeClr>
                </a:solidFill>
              </a:rPr>
              <a:t>scenarios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Schlüsselfunktionen des SAP NetWeaver Portal </a:t>
            </a:r>
          </a:p>
          <a:p>
            <a:endParaRPr lang="de-DE" dirty="0" smtClean="0"/>
          </a:p>
          <a:p>
            <a:r>
              <a:rPr lang="de-DE" dirty="0" smtClean="0"/>
              <a:t>Vorteile und Möglichkeiten bei Einsatz des Portals</a:t>
            </a:r>
          </a:p>
          <a:p>
            <a:endParaRPr lang="de-DE" dirty="0" smtClean="0"/>
          </a:p>
          <a:p>
            <a:r>
              <a:rPr lang="de-DE" dirty="0"/>
              <a:t>Überblick über die Portal Roadmap und Strategie der SAP</a:t>
            </a:r>
          </a:p>
          <a:p>
            <a:endParaRPr lang="de-DE" dirty="0"/>
          </a:p>
          <a:p>
            <a:endParaRPr lang="de-DE" dirty="0" smtClean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</p:txBody>
      </p:sp>
      <p:pic>
        <p:nvPicPr>
          <p:cNvPr id="14" name="Bildplatzhalter 13" descr="background_leistungen.jpg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SAP NetWeaver Portal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4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Bildschirmfoto 2014-11-21 um 11.24.06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7" b="-1417"/>
          <a:stretch>
            <a:fillRect/>
          </a:stretch>
        </p:blipFill>
        <p:spPr>
          <a:xfrm>
            <a:off x="579967" y="898254"/>
            <a:ext cx="8140700" cy="4947680"/>
          </a:xfrm>
        </p:spPr>
      </p:pic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579967" y="5923122"/>
            <a:ext cx="8191501" cy="592666"/>
          </a:xfrm>
        </p:spPr>
        <p:txBody>
          <a:bodyPr/>
          <a:lstStyle/>
          <a:p>
            <a:pPr marL="0" indent="0">
              <a:buNone/>
            </a:pPr>
            <a:r>
              <a:rPr lang="de-DE" sz="1100" dirty="0" smtClean="0"/>
              <a:t>* evtl. zusätzliche Lizenz nötig</a:t>
            </a:r>
          </a:p>
          <a:p>
            <a:pPr marL="0" indent="0">
              <a:buNone/>
            </a:pPr>
            <a:r>
              <a:rPr lang="de-DE" sz="1100" dirty="0" smtClean="0"/>
              <a:t>** Erst ab SAP NetWeaver Portal 7.4</a:t>
            </a:r>
            <a:endParaRPr lang="de-DE" sz="110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Schlüsselfunktionen des SAP NetWeaver Portals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56358" y="4015577"/>
            <a:ext cx="7834380" cy="494944"/>
          </a:xfrm>
          <a:prstGeom prst="rect">
            <a:avLst/>
          </a:prstGeom>
          <a:solidFill>
            <a:srgbClr val="0F5F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Portal Core Services</a:t>
            </a:r>
          </a:p>
          <a:p>
            <a:pPr algn="ctr"/>
            <a:r>
              <a:rPr lang="de-DE" sz="1100" dirty="0" smtClean="0">
                <a:solidFill>
                  <a:schemeClr val="tx1"/>
                </a:solidFill>
              </a:rPr>
              <a:t>Rollen / Navigation / Webpage-entwicklung und -aufbau / Zugriffsrechte / Single </a:t>
            </a:r>
            <a:r>
              <a:rPr lang="de-DE" sz="1100" dirty="0" err="1" smtClean="0">
                <a:solidFill>
                  <a:schemeClr val="tx1"/>
                </a:solidFill>
              </a:rPr>
              <a:t>Sign</a:t>
            </a:r>
            <a:r>
              <a:rPr lang="de-DE" sz="1100" dirty="0" smtClean="0">
                <a:solidFill>
                  <a:schemeClr val="tx1"/>
                </a:solidFill>
              </a:rPr>
              <a:t> ON / Drittanbieter-Integration</a:t>
            </a:r>
            <a:endParaRPr lang="de-D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9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SAP NetWeaver Portal nutzt die neueste Generation der HTML5 UI Elemente – </a:t>
            </a:r>
            <a:r>
              <a:rPr lang="de-DE" dirty="0" err="1" smtClean="0"/>
              <a:t>aka</a:t>
            </a:r>
            <a:r>
              <a:rPr lang="de-DE" dirty="0" smtClean="0"/>
              <a:t> SAP UI5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Unified Framework Page</a:t>
            </a:r>
            <a:endParaRPr lang="de-DE" dirty="0"/>
          </a:p>
          <a:p>
            <a:r>
              <a:rPr lang="de-DE" dirty="0" smtClean="0"/>
              <a:t>Neue Framework Seite mit neuem Design</a:t>
            </a:r>
          </a:p>
          <a:p>
            <a:r>
              <a:rPr lang="de-DE" dirty="0" smtClean="0"/>
              <a:t>Basiert auf SAP UI5 Framework</a:t>
            </a:r>
          </a:p>
          <a:p>
            <a:r>
              <a:rPr lang="de-DE" dirty="0" smtClean="0"/>
              <a:t>Kompatibel mit allen modernen Browsern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Integration von UI5 Anwendungen</a:t>
            </a:r>
            <a:endParaRPr lang="de-DE" dirty="0"/>
          </a:p>
          <a:p>
            <a:r>
              <a:rPr lang="de-DE" dirty="0" smtClean="0"/>
              <a:t>UI5 Anwendungen aus Backendsystemen können transparent und für den Benutzer einheitlich in das Portal eingeklinkt werden.</a:t>
            </a:r>
            <a:endParaRPr lang="de-DE" dirty="0"/>
          </a:p>
        </p:txBody>
      </p:sp>
      <p:pic>
        <p:nvPicPr>
          <p:cNvPr id="9" name="Bildplatzhalter 8" descr="Bildschirmfoto 2014-11-21 um 13.41.04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r="2603"/>
          <a:stretch>
            <a:fillRect/>
          </a:stretch>
        </p:blipFill>
        <p:spPr>
          <a:xfrm>
            <a:off x="579438" y="1417638"/>
            <a:ext cx="2968625" cy="4235450"/>
          </a:xfr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Einheitlicher Framework und SAP UI5 Integration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Bildschirmfoto 2014-11-21 um 11.40.26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2" r="-1642"/>
          <a:stretch>
            <a:fillRect/>
          </a:stretch>
        </p:blipFill>
        <p:spPr>
          <a:xfrm>
            <a:off x="579967" y="980547"/>
            <a:ext cx="8140700" cy="4902741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529165" y="5969815"/>
            <a:ext cx="8191501" cy="592666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Zugang zum SAP NetWeaver Portal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60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529165" y="5969815"/>
            <a:ext cx="8191501" cy="592666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SAP NetWeaver Portal und Mobility</a:t>
            </a:r>
            <a:endParaRPr lang="de-DE" dirty="0"/>
          </a:p>
        </p:txBody>
      </p:sp>
      <p:pic>
        <p:nvPicPr>
          <p:cNvPr id="6" name="Bildplatzhalter 5" descr="Bildschirmfoto 2014-11-21 um 11.41.13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27" b="-22227"/>
          <a:stretch>
            <a:fillRect/>
          </a:stretch>
        </p:blipFill>
        <p:spPr>
          <a:xfrm>
            <a:off x="579438" y="898525"/>
            <a:ext cx="8140700" cy="5072063"/>
          </a:xfrm>
        </p:spPr>
      </p:pic>
    </p:spTree>
    <p:extLst>
      <p:ext uri="{BB962C8B-B14F-4D97-AF65-F5344CB8AC3E}">
        <p14:creationId xmlns:p14="http://schemas.microsoft.com/office/powerpoint/2010/main" val="17377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Anwendungsmöglichkeiten des SAP NetWeaver Portal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-8458" r="-8458"/>
          <a:stretch>
            <a:fillRect/>
          </a:stretch>
        </p:blipFill>
        <p:spPr>
          <a:xfrm>
            <a:off x="579967" y="898255"/>
            <a:ext cx="8140700" cy="5222146"/>
          </a:xfrm>
        </p:spPr>
      </p:pic>
    </p:spTree>
    <p:extLst>
      <p:ext uri="{BB962C8B-B14F-4D97-AF65-F5344CB8AC3E}">
        <p14:creationId xmlns:p14="http://schemas.microsoft.com/office/powerpoint/2010/main" val="346941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Anwendungsmöglichkeiten des SAP NetWeaver Portal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-8521" b="-8521"/>
          <a:stretch>
            <a:fillRect/>
          </a:stretch>
        </p:blipFill>
        <p:spPr>
          <a:xfrm>
            <a:off x="579967" y="898255"/>
            <a:ext cx="8140700" cy="5336724"/>
          </a:xfrm>
        </p:spPr>
      </p:pic>
    </p:spTree>
    <p:extLst>
      <p:ext uri="{BB962C8B-B14F-4D97-AF65-F5344CB8AC3E}">
        <p14:creationId xmlns:p14="http://schemas.microsoft.com/office/powerpoint/2010/main" val="116565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WSmidt\Documents\1_COMLINE\5_Marketing\Bilder\COMLINE_Bilder\Comline_PPT\PPT_Lang\Bild_08P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8549" y="1238920"/>
            <a:ext cx="8488691" cy="4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0"/>
          <p:cNvSpPr txBox="1">
            <a:spLocks/>
          </p:cNvSpPr>
          <p:nvPr/>
        </p:nvSpPr>
        <p:spPr>
          <a:xfrm>
            <a:off x="1083731" y="805118"/>
            <a:ext cx="7488000" cy="329416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1600" dirty="0" smtClean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Effiziente Verbesserung </a:t>
            </a:r>
            <a:r>
              <a:rPr lang="de-DE" sz="1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und Wertsteigerung im Unternehmen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Unsere Mission: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850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Anwendungsmöglichkeiten des SAP NetWeaver Portal</a:t>
            </a:r>
            <a:endParaRPr lang="de-DE" dirty="0"/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8521" b="8521"/>
          <a:stretch>
            <a:fillRect/>
          </a:stretch>
        </p:blipFill>
        <p:spPr>
          <a:xfrm>
            <a:off x="579438" y="898525"/>
            <a:ext cx="8140700" cy="5192713"/>
          </a:xfrm>
        </p:spPr>
      </p:pic>
    </p:spTree>
    <p:extLst>
      <p:ext uri="{BB962C8B-B14F-4D97-AF65-F5344CB8AC3E}">
        <p14:creationId xmlns:p14="http://schemas.microsoft.com/office/powerpoint/2010/main" val="251097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Anwendungsmöglichkeiten des SAP NetWeaver Portal</a:t>
            </a:r>
            <a:endParaRPr lang="de-DE" dirty="0"/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7489" b="7489"/>
          <a:stretch>
            <a:fillRect/>
          </a:stretch>
        </p:blipFill>
        <p:spPr>
          <a:xfrm>
            <a:off x="579438" y="898525"/>
            <a:ext cx="8140700" cy="5192713"/>
          </a:xfrm>
        </p:spPr>
      </p:pic>
    </p:spTree>
    <p:extLst>
      <p:ext uri="{BB962C8B-B14F-4D97-AF65-F5344CB8AC3E}">
        <p14:creationId xmlns:p14="http://schemas.microsoft.com/office/powerpoint/2010/main" val="30404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Anwendungsmöglichkeiten des SAP NetWeaver Portal</a:t>
            </a:r>
            <a:endParaRPr lang="de-DE" dirty="0"/>
          </a:p>
        </p:txBody>
      </p:sp>
      <p:pic>
        <p:nvPicPr>
          <p:cNvPr id="5" name="Bildplatzhalter 2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7489" b="7489"/>
          <a:stretch>
            <a:fillRect/>
          </a:stretch>
        </p:blipFill>
        <p:spPr>
          <a:xfrm>
            <a:off x="655827" y="3610357"/>
            <a:ext cx="3889318" cy="2480881"/>
          </a:xfrm>
        </p:spPr>
      </p:pic>
      <p:pic>
        <p:nvPicPr>
          <p:cNvPr id="6" name="Bildplatzhalter 2"/>
          <p:cNvPicPr>
            <a:picLocks noChangeAspect="1"/>
          </p:cNvPicPr>
          <p:nvPr/>
        </p:nvPicPr>
        <p:blipFill>
          <a:blip r:embed="rId3"/>
          <a:srcRect t="8521" b="8521"/>
          <a:stretch>
            <a:fillRect/>
          </a:stretch>
        </p:blipFill>
        <p:spPr>
          <a:xfrm>
            <a:off x="4869798" y="1099038"/>
            <a:ext cx="3726208" cy="2376838"/>
          </a:xfrm>
          <a:prstGeom prst="rect">
            <a:avLst/>
          </a:prstGeom>
        </p:spPr>
      </p:pic>
      <p:pic>
        <p:nvPicPr>
          <p:cNvPr id="7" name="Bildplatzhalter 5"/>
          <p:cNvPicPr>
            <a:picLocks noChangeAspect="1"/>
          </p:cNvPicPr>
          <p:nvPr/>
        </p:nvPicPr>
        <p:blipFill>
          <a:blip r:embed="rId4"/>
          <a:srcRect t="-8521" b="-8521"/>
          <a:stretch>
            <a:fillRect/>
          </a:stretch>
        </p:blipFill>
        <p:spPr>
          <a:xfrm>
            <a:off x="656356" y="951865"/>
            <a:ext cx="3888789" cy="2549338"/>
          </a:xfrm>
          <a:prstGeom prst="rect">
            <a:avLst/>
          </a:prstGeom>
        </p:spPr>
      </p:pic>
      <p:pic>
        <p:nvPicPr>
          <p:cNvPr id="8" name="Bildplatzhalter 4"/>
          <p:cNvPicPr>
            <a:picLocks noChangeAspect="1"/>
          </p:cNvPicPr>
          <p:nvPr/>
        </p:nvPicPr>
        <p:blipFill>
          <a:blip r:embed="rId5"/>
          <a:srcRect l="-8458" r="-8458"/>
          <a:stretch>
            <a:fillRect/>
          </a:stretch>
        </p:blipFill>
        <p:spPr>
          <a:xfrm>
            <a:off x="4774312" y="3588816"/>
            <a:ext cx="3945826" cy="253119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565974" y="4611785"/>
            <a:ext cx="2237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 smtClean="0"/>
              <a:t>Analytics</a:t>
            </a:r>
            <a:endParaRPr lang="de-DE" sz="36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565974" y="1985657"/>
            <a:ext cx="2212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smtClean="0"/>
              <a:t>Prozesse</a:t>
            </a:r>
            <a:endParaRPr lang="de-DE" sz="3600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5165427" y="1991888"/>
            <a:ext cx="3159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smtClean="0"/>
              <a:t>Collaboration</a:t>
            </a:r>
            <a:endParaRPr lang="de-DE" sz="36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5318714" y="4379310"/>
            <a:ext cx="3006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/>
              <a:t>Content </a:t>
            </a:r>
          </a:p>
          <a:p>
            <a:pPr algn="ctr"/>
            <a:r>
              <a:rPr lang="de-DE" sz="3600" b="1" dirty="0" smtClean="0"/>
              <a:t>Management</a:t>
            </a:r>
            <a:endParaRPr lang="de-DE" sz="3600" b="1" dirty="0"/>
          </a:p>
        </p:txBody>
      </p:sp>
    </p:spTree>
    <p:extLst>
      <p:ext uri="{BB962C8B-B14F-4D97-AF65-F5344CB8AC3E}">
        <p14:creationId xmlns:p14="http://schemas.microsoft.com/office/powerpoint/2010/main" val="30404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09733" y="5229589"/>
            <a:ext cx="8244800" cy="96798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Vom SAP Enterprise Portal 5.0 zum NetWeaver Portal 7.3 und jetzt 7.4 und </a:t>
            </a:r>
            <a:r>
              <a:rPr lang="de-DE" dirty="0" err="1" smtClean="0"/>
              <a:t>Cloud</a:t>
            </a:r>
            <a:r>
              <a:rPr lang="de-DE" dirty="0" smtClean="0"/>
              <a:t> Portal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Portal-Roadmap der SAP</a:t>
            </a:r>
            <a:endParaRPr lang="de-DE" dirty="0"/>
          </a:p>
        </p:txBody>
      </p:sp>
      <p:pic>
        <p:nvPicPr>
          <p:cNvPr id="9" name="Bild 8" descr="ep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8" y="2816645"/>
            <a:ext cx="3257368" cy="2412943"/>
          </a:xfrm>
          <a:prstGeom prst="rect">
            <a:avLst/>
          </a:prstGeom>
        </p:spPr>
      </p:pic>
      <p:pic>
        <p:nvPicPr>
          <p:cNvPr id="8" name="Bild 7" descr="ep5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36" y="2186975"/>
            <a:ext cx="3397250" cy="2416932"/>
          </a:xfrm>
          <a:prstGeom prst="rect">
            <a:avLst/>
          </a:prstGeom>
        </p:spPr>
      </p:pic>
      <p:pic>
        <p:nvPicPr>
          <p:cNvPr id="10" name="Bild 9" descr="ep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06" y="1450228"/>
            <a:ext cx="3361595" cy="2466893"/>
          </a:xfrm>
          <a:prstGeom prst="rect">
            <a:avLst/>
          </a:prstGeom>
        </p:spPr>
      </p:pic>
      <p:pic>
        <p:nvPicPr>
          <p:cNvPr id="11" name="Bild 10" descr="ep7.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05" y="898254"/>
            <a:ext cx="3361295" cy="243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9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Mobile Portal für Zugriff von </a:t>
            </a:r>
            <a:r>
              <a:rPr lang="de-DE" dirty="0" err="1" smtClean="0"/>
              <a:t>Smartphones</a:t>
            </a:r>
            <a:r>
              <a:rPr lang="de-DE" dirty="0" smtClean="0"/>
              <a:t> und </a:t>
            </a:r>
            <a:r>
              <a:rPr lang="de-DE" dirty="0" err="1" smtClean="0"/>
              <a:t>Tablets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Verbessertes Content-Management: Web </a:t>
            </a:r>
            <a:r>
              <a:rPr lang="de-DE" dirty="0"/>
              <a:t>Page Composer, Portal Content/Site Management </a:t>
            </a:r>
            <a:r>
              <a:rPr lang="de-DE" dirty="0" smtClean="0"/>
              <a:t>mit </a:t>
            </a:r>
            <a:r>
              <a:rPr lang="de-DE" dirty="0" err="1" smtClean="0"/>
              <a:t>OpenText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Verbesserte Tools und vor allem Frameworks für Collaboration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Unterstützung des Ajax Frameworks um Ladezeiten zu reduzieren und komplexere Webanwendungen zu gestalten. </a:t>
            </a:r>
          </a:p>
          <a:p>
            <a:endParaRPr lang="de-DE" dirty="0" smtClean="0"/>
          </a:p>
          <a:p>
            <a:r>
              <a:rPr lang="de-DE" dirty="0" smtClean="0"/>
              <a:t>Integration mit SAPUI5 und </a:t>
            </a:r>
            <a:r>
              <a:rPr lang="de-DE" dirty="0"/>
              <a:t>SAP NetWeaver </a:t>
            </a:r>
            <a:r>
              <a:rPr lang="de-DE" dirty="0" smtClean="0"/>
              <a:t>Gateway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6" name="Bildplatzhalter 5" descr="BPs_screenshot_teaser.jp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1" r="19421"/>
          <a:stretch>
            <a:fillRect/>
          </a:stretch>
        </p:blipFill>
        <p:spPr/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Neuerungen / Verbesserungen mit </a:t>
            </a:r>
            <a:r>
              <a:rPr lang="de-DE" dirty="0"/>
              <a:t>SAP NW Portal </a:t>
            </a:r>
            <a:r>
              <a:rPr lang="de-DE" dirty="0" smtClean="0"/>
              <a:t>7.3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622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Transparente Vernetzung von </a:t>
            </a:r>
            <a:r>
              <a:rPr lang="de-DE" dirty="0" err="1" smtClean="0"/>
              <a:t>OnPremise</a:t>
            </a:r>
            <a:r>
              <a:rPr lang="de-DE" dirty="0" smtClean="0"/>
              <a:t>- und </a:t>
            </a:r>
            <a:r>
              <a:rPr lang="de-DE" dirty="0" err="1" smtClean="0"/>
              <a:t>Cloud</a:t>
            </a:r>
            <a:r>
              <a:rPr lang="de-DE" dirty="0" smtClean="0"/>
              <a:t>-Portal Landschaften</a:t>
            </a:r>
          </a:p>
          <a:p>
            <a:endParaRPr lang="de-DE" dirty="0"/>
          </a:p>
          <a:p>
            <a:r>
              <a:rPr lang="de-DE" dirty="0" smtClean="0"/>
              <a:t>Konsequente Ausrichtung auf mobile </a:t>
            </a:r>
          </a:p>
          <a:p>
            <a:endParaRPr lang="de-DE" dirty="0" smtClean="0"/>
          </a:p>
          <a:p>
            <a:r>
              <a:rPr lang="de-DE" dirty="0" smtClean="0"/>
              <a:t>SAP </a:t>
            </a:r>
            <a:r>
              <a:rPr lang="de-DE" dirty="0" err="1" smtClean="0"/>
              <a:t>Fiori</a:t>
            </a:r>
            <a:r>
              <a:rPr lang="de-DE" dirty="0" smtClean="0"/>
              <a:t> </a:t>
            </a:r>
            <a:r>
              <a:rPr lang="de-DE" dirty="0" err="1" smtClean="0"/>
              <a:t>Launchpad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SAP Portal </a:t>
            </a:r>
            <a:r>
              <a:rPr lang="de-DE" dirty="0" err="1" smtClean="0"/>
              <a:t>for</a:t>
            </a:r>
            <a:r>
              <a:rPr lang="de-DE" dirty="0" smtClean="0"/>
              <a:t> SAP HANA</a:t>
            </a:r>
            <a:endParaRPr lang="de-DE" dirty="0"/>
          </a:p>
        </p:txBody>
      </p:sp>
      <p:pic>
        <p:nvPicPr>
          <p:cNvPr id="6" name="Bildplatzhalter 5" descr="8.JP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27" r="-16027"/>
          <a:stretch>
            <a:fillRect/>
          </a:stretch>
        </p:blipFill>
        <p:spPr>
          <a:xfrm>
            <a:off x="165585" y="1447476"/>
            <a:ext cx="3653745" cy="3007014"/>
          </a:xfr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Neuerungen / Verbesserungen mit SAP NW Portal 7.4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0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744000" y="1783664"/>
            <a:ext cx="4949150" cy="3868798"/>
          </a:xfrm>
        </p:spPr>
        <p:txBody>
          <a:bodyPr/>
          <a:lstStyle/>
          <a:p>
            <a:pPr lvl="0"/>
            <a:r>
              <a:rPr lang="de-DE" dirty="0"/>
              <a:t>Was ist SAP </a:t>
            </a:r>
            <a:r>
              <a:rPr lang="de-DE" dirty="0" err="1"/>
              <a:t>Fiori</a:t>
            </a:r>
            <a:r>
              <a:rPr lang="de-DE" dirty="0" smtClean="0"/>
              <a:t>?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Verfügbare Anwendungen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Technologie</a:t>
            </a:r>
            <a:r>
              <a:rPr lang="de-DE" dirty="0"/>
              <a:t>, Implementierung &amp; Erweiterbarkeit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Systemvoraussetzungen</a:t>
            </a:r>
            <a:endParaRPr lang="de-DE" dirty="0"/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Lizenzierung</a:t>
            </a:r>
            <a:endParaRPr lang="de-DE" dirty="0"/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platzhalter 5" descr="SAP_FioriLaunchpad-800x400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879" b="-26879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 SAP </a:t>
            </a:r>
            <a:r>
              <a:rPr lang="de-DE" dirty="0" err="1" smtClean="0"/>
              <a:t>Fiori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745933072"/>
              </p:ext>
            </p:extLst>
          </p:nvPr>
        </p:nvGraphicFramePr>
        <p:xfrm>
          <a:off x="584791" y="1034150"/>
          <a:ext cx="8102009" cy="4016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2000" dirty="0" smtClean="0"/>
              <a:t>Agenda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0605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Bildschirmfoto 2013-10-15 um 15.43.07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02" r="-19702"/>
          <a:stretch>
            <a:fillRect/>
          </a:stretch>
        </p:blipFill>
        <p:spPr>
          <a:xfrm>
            <a:off x="-913788" y="898255"/>
            <a:ext cx="10962039" cy="528819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SAP </a:t>
            </a:r>
            <a:r>
              <a:rPr lang="de-DE" dirty="0" err="1" smtClean="0"/>
              <a:t>Fiori</a:t>
            </a:r>
            <a:r>
              <a:rPr lang="de-DE" dirty="0" smtClean="0"/>
              <a:t> – einfache Aufgaben einfach erledigen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12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Bildschirmfoto 2014-09-03 um 07.36.59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r="2729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smtClean="0"/>
              <a:t>SAP </a:t>
            </a:r>
            <a:r>
              <a:rPr lang="de-DE" dirty="0" err="1" smtClean="0"/>
              <a:t>Fiori</a:t>
            </a:r>
            <a:r>
              <a:rPr lang="de-DE" dirty="0" smtClean="0"/>
              <a:t> ist der UX Standard für neue und zu erneuernde Anwendungen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passt SAP </a:t>
            </a:r>
            <a:r>
              <a:rPr lang="de-DE" dirty="0" err="1" smtClean="0"/>
              <a:t>Fiori</a:t>
            </a:r>
            <a:r>
              <a:rPr lang="de-DE" dirty="0" smtClean="0"/>
              <a:t> in die UX Strategie der SAP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765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0"/>
          <p:cNvSpPr txBox="1">
            <a:spLocks/>
          </p:cNvSpPr>
          <p:nvPr/>
        </p:nvSpPr>
        <p:spPr>
          <a:xfrm>
            <a:off x="1075264" y="819886"/>
            <a:ext cx="7488000" cy="452904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1600" dirty="0" smtClean="0">
                <a:solidFill>
                  <a:srgbClr val="262626"/>
                </a:solidFill>
              </a:rPr>
              <a:t>IT-Technologie-Kompetenz </a:t>
            </a:r>
            <a:r>
              <a:rPr lang="de-DE" sz="1600" dirty="0">
                <a:solidFill>
                  <a:srgbClr val="262626"/>
                </a:solidFill>
              </a:rPr>
              <a:t>mit Verständnis für </a:t>
            </a:r>
            <a:r>
              <a:rPr lang="de-DE" sz="1600" dirty="0" smtClean="0">
                <a:solidFill>
                  <a:srgbClr val="262626"/>
                </a:solidFill>
              </a:rPr>
              <a:t>Geschäftsprozesse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COMLINE verbindet Welten:</a:t>
            </a:r>
            <a:endParaRPr lang="de-DE" dirty="0"/>
          </a:p>
        </p:txBody>
      </p:sp>
      <p:pic>
        <p:nvPicPr>
          <p:cNvPr id="6" name="Picture 3" descr="C:\Users\WSmidt\Documents\1_COMLINE\5_Marketing\Bilder\COMLINE_Bilder\Comline_PPT\PPT_Lang\Bild_08P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9498" y="1211475"/>
            <a:ext cx="8454940" cy="453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SAP_FioriLaunchpad-800x400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 b="4932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SAP </a:t>
            </a:r>
            <a:r>
              <a:rPr lang="de-DE" dirty="0" err="1" smtClean="0"/>
              <a:t>Fiori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94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SAP </a:t>
            </a:r>
            <a:r>
              <a:rPr lang="de-DE" dirty="0" err="1" smtClean="0"/>
              <a:t>Fiori</a:t>
            </a:r>
            <a:r>
              <a:rPr lang="de-DE" dirty="0" smtClean="0"/>
              <a:t> ist eine Umgebung, um die Standardfunktionen eines ERP-System mit neuen, einfachen Web-Oberflächen auszustatten.</a:t>
            </a:r>
          </a:p>
          <a:p>
            <a:r>
              <a:rPr lang="de-DE" dirty="0" smtClean="0"/>
              <a:t>Die Apps sind in HTML5 entwickelt und können ohne ABAP-Kenntnisse an individuelle Gegebenheiten des Kunden angepasst werden.</a:t>
            </a:r>
          </a:p>
          <a:p>
            <a:r>
              <a:rPr lang="de-DE" dirty="0" smtClean="0"/>
              <a:t>Das UI ist an Consumer Apps, wie Facebook o.ä., angelehnt</a:t>
            </a:r>
          </a:p>
          <a:p>
            <a:r>
              <a:rPr lang="de-DE" dirty="0" smtClean="0"/>
              <a:t>SAP rollt immer weitere „</a:t>
            </a:r>
            <a:r>
              <a:rPr lang="de-DE" dirty="0"/>
              <a:t>Apps“ aus den </a:t>
            </a:r>
            <a:r>
              <a:rPr lang="de-DE" dirty="0" smtClean="0"/>
              <a:t>unterschiedlichsten Bereichen aus</a:t>
            </a:r>
            <a:endParaRPr lang="de-DE" dirty="0"/>
          </a:p>
          <a:p>
            <a:pPr lvl="1"/>
            <a:r>
              <a:rPr lang="de-DE" sz="1600" dirty="0"/>
              <a:t>Management (</a:t>
            </a:r>
            <a:r>
              <a:rPr lang="de-DE" sz="1600" dirty="0" err="1"/>
              <a:t>Approval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 err="1"/>
              <a:t>Employee</a:t>
            </a:r>
            <a:r>
              <a:rPr lang="de-DE" sz="1600" dirty="0"/>
              <a:t> Self Services</a:t>
            </a:r>
          </a:p>
          <a:p>
            <a:pPr lvl="1"/>
            <a:r>
              <a:rPr lang="de-DE" sz="1600" dirty="0"/>
              <a:t>Vertrieb</a:t>
            </a:r>
          </a:p>
          <a:p>
            <a:pPr lvl="1"/>
            <a:r>
              <a:rPr lang="de-DE" sz="1600" dirty="0" smtClean="0"/>
              <a:t>und Einkauf</a:t>
            </a:r>
            <a:endParaRPr lang="de-DE" sz="16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SAP </a:t>
            </a:r>
            <a:r>
              <a:rPr lang="de-DE" dirty="0" err="1" smtClean="0"/>
              <a:t>Fiori</a:t>
            </a:r>
            <a:r>
              <a:rPr lang="de-DE" dirty="0" smtClean="0"/>
              <a:t> Anwendungen sind sowohl Mobil, als auch auf einem Desktop nutzbar und machen sich die jeweiligen Eigenschaften des Endgerätes zu nutze (</a:t>
            </a:r>
            <a:r>
              <a:rPr lang="de-DE" dirty="0" err="1" smtClean="0"/>
              <a:t>Responsive</a:t>
            </a:r>
            <a:r>
              <a:rPr lang="de-DE" dirty="0" smtClean="0"/>
              <a:t> Design)</a:t>
            </a:r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875" b="-27875"/>
          <a:stretch>
            <a:fillRect/>
          </a:stretch>
        </p:blipFill>
        <p:spPr/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SAP </a:t>
            </a:r>
            <a:r>
              <a:rPr lang="de-DE" dirty="0" err="1" smtClean="0"/>
              <a:t>Fiori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4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Schneller</a:t>
            </a:r>
            <a:r>
              <a:rPr lang="de-DE" dirty="0"/>
              <a:t>, mobiler Zugriff auf </a:t>
            </a:r>
            <a:r>
              <a:rPr lang="de-DE" dirty="0" smtClean="0"/>
              <a:t>Prozesse in der SAP </a:t>
            </a:r>
            <a:r>
              <a:rPr lang="de-DE" dirty="0"/>
              <a:t>Business </a:t>
            </a:r>
            <a:r>
              <a:rPr lang="de-DE" dirty="0" smtClean="0"/>
              <a:t>Suite</a:t>
            </a:r>
            <a:endParaRPr lang="de-DE" dirty="0"/>
          </a:p>
          <a:p>
            <a:r>
              <a:rPr lang="de-DE" dirty="0" smtClean="0"/>
              <a:t>Genehmigungs- und </a:t>
            </a:r>
            <a:r>
              <a:rPr lang="de-DE" dirty="0"/>
              <a:t>Freigabeverfahren</a:t>
            </a:r>
          </a:p>
          <a:p>
            <a:r>
              <a:rPr lang="de-DE" dirty="0" smtClean="0"/>
              <a:t>Reisezeit</a:t>
            </a:r>
            <a:r>
              <a:rPr lang="de-DE" dirty="0"/>
              <a:t>- und Spesenverwaltung</a:t>
            </a:r>
          </a:p>
          <a:p>
            <a:r>
              <a:rPr lang="de-DE" dirty="0" smtClean="0"/>
              <a:t>Projektplanung</a:t>
            </a:r>
            <a:endParaRPr lang="de-DE" dirty="0"/>
          </a:p>
          <a:p>
            <a:r>
              <a:rPr lang="de-DE" dirty="0" smtClean="0"/>
              <a:t>Kundendatenmanagement</a:t>
            </a:r>
            <a:endParaRPr lang="de-DE" dirty="0"/>
          </a:p>
          <a:p>
            <a:r>
              <a:rPr lang="de-DE" dirty="0"/>
              <a:t>Abfrage von Lieferstatus und Bestand</a:t>
            </a:r>
          </a:p>
          <a:p>
            <a:r>
              <a:rPr lang="de-DE" dirty="0"/>
              <a:t>Verwaltung von Vertriebsaktivitäten</a:t>
            </a:r>
          </a:p>
          <a:p>
            <a:r>
              <a:rPr lang="de-DE" dirty="0"/>
              <a:t>Zeiterfassung</a:t>
            </a:r>
          </a:p>
          <a:p>
            <a:r>
              <a:rPr lang="de-DE" dirty="0"/>
              <a:t>Einkaufsplanung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Fiori</a:t>
            </a:r>
            <a:r>
              <a:rPr lang="de-DE" dirty="0" smtClean="0"/>
              <a:t>-Demo auf YouTube:</a:t>
            </a:r>
          </a:p>
          <a:p>
            <a:pPr marL="0" indent="0" algn="ctr">
              <a:buNone/>
            </a:pPr>
            <a:endParaRPr lang="de-DE" dirty="0">
              <a:solidFill>
                <a:srgbClr val="3366FF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3366FF"/>
                </a:solidFill>
                <a:hlinkClick r:id="rId2"/>
              </a:rPr>
              <a:t>http://www.youtube.com/watch?v=</a:t>
            </a:r>
            <a:r>
              <a:rPr lang="de-DE" dirty="0" smtClean="0">
                <a:solidFill>
                  <a:srgbClr val="3366FF"/>
                </a:solidFill>
                <a:hlinkClick r:id="rId2"/>
              </a:rPr>
              <a:t>mYbn9Q6P0cU</a:t>
            </a:r>
            <a:endParaRPr lang="de-DE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Bildplatzhalter 5">
            <a:hlinkClick r:id="rId2"/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Funktionalität – Übersicht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52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Bildschirmfoto 2014-09-03 um 07.38.31.png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99" t="16742" r="-6699"/>
          <a:stretch/>
        </p:blipFill>
        <p:spPr>
          <a:xfrm>
            <a:off x="-242636" y="1498095"/>
            <a:ext cx="9757031" cy="3918856"/>
          </a:xfr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 gibt bereits mehrere hundert SAP </a:t>
            </a:r>
            <a:r>
              <a:rPr lang="de-DE" dirty="0" err="1" smtClean="0"/>
              <a:t>Fiori</a:t>
            </a:r>
            <a:r>
              <a:rPr lang="de-DE" dirty="0" smtClean="0"/>
              <a:t> Apps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26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509733" y="1302508"/>
            <a:ext cx="4114164" cy="4316076"/>
          </a:xfrm>
        </p:spPr>
        <p:txBody>
          <a:bodyPr/>
          <a:lstStyle/>
          <a:p>
            <a:pPr marL="0" indent="0">
              <a:buNone/>
            </a:pPr>
            <a:r>
              <a:rPr lang="de-DE" sz="1600" b="1" i="1" dirty="0"/>
              <a:t>Für Manager</a:t>
            </a:r>
            <a:endParaRPr lang="de-DE" sz="1600" b="1" dirty="0"/>
          </a:p>
          <a:p>
            <a:r>
              <a:rPr lang="de-DE" sz="1600" dirty="0" err="1"/>
              <a:t>Approve</a:t>
            </a:r>
            <a:r>
              <a:rPr lang="de-DE" sz="1600" dirty="0"/>
              <a:t> Requests</a:t>
            </a:r>
          </a:p>
          <a:p>
            <a:r>
              <a:rPr lang="de-DE" sz="1600" dirty="0" err="1"/>
              <a:t>Approve</a:t>
            </a:r>
            <a:r>
              <a:rPr lang="de-DE" sz="1600" dirty="0"/>
              <a:t> </a:t>
            </a:r>
            <a:r>
              <a:rPr lang="de-DE" sz="1600" dirty="0" err="1"/>
              <a:t>Leave</a:t>
            </a:r>
            <a:r>
              <a:rPr lang="de-DE" sz="1600" dirty="0"/>
              <a:t> Requests</a:t>
            </a:r>
          </a:p>
          <a:p>
            <a:r>
              <a:rPr lang="de-DE" sz="1600" dirty="0" err="1"/>
              <a:t>Approve</a:t>
            </a:r>
            <a:r>
              <a:rPr lang="de-DE" sz="1600" dirty="0"/>
              <a:t> Travel Requests</a:t>
            </a:r>
          </a:p>
          <a:p>
            <a:r>
              <a:rPr lang="de-DE" sz="1600" dirty="0" err="1"/>
              <a:t>Approve</a:t>
            </a:r>
            <a:r>
              <a:rPr lang="de-DE" sz="1600" dirty="0"/>
              <a:t> Travel </a:t>
            </a:r>
            <a:r>
              <a:rPr lang="de-DE" sz="1600" dirty="0" err="1"/>
              <a:t>Expenses</a:t>
            </a:r>
            <a:endParaRPr lang="de-DE" sz="1600" dirty="0"/>
          </a:p>
          <a:p>
            <a:r>
              <a:rPr lang="de-DE" sz="1600" dirty="0" err="1"/>
              <a:t>Approve</a:t>
            </a:r>
            <a:r>
              <a:rPr lang="de-DE" sz="1600" dirty="0"/>
              <a:t> </a:t>
            </a:r>
            <a:r>
              <a:rPr lang="de-DE" sz="1600" dirty="0" err="1"/>
              <a:t>Timesheets</a:t>
            </a:r>
            <a:endParaRPr lang="de-DE" sz="1600" dirty="0"/>
          </a:p>
          <a:p>
            <a:r>
              <a:rPr lang="de-DE" sz="1600" dirty="0" err="1"/>
              <a:t>Approve</a:t>
            </a:r>
            <a:r>
              <a:rPr lang="de-DE" sz="1600" dirty="0"/>
              <a:t> Shopping </a:t>
            </a:r>
            <a:r>
              <a:rPr lang="de-DE" sz="1600" dirty="0" err="1"/>
              <a:t>Carts</a:t>
            </a:r>
            <a:endParaRPr lang="de-DE" sz="1600" dirty="0"/>
          </a:p>
          <a:p>
            <a:r>
              <a:rPr lang="de-DE" sz="1600" dirty="0" err="1"/>
              <a:t>Approve</a:t>
            </a:r>
            <a:r>
              <a:rPr lang="de-DE" sz="1600" dirty="0"/>
              <a:t> </a:t>
            </a:r>
            <a:r>
              <a:rPr lang="de-DE" sz="1600" dirty="0" err="1"/>
              <a:t>Purchase</a:t>
            </a:r>
            <a:r>
              <a:rPr lang="de-DE" sz="1600" dirty="0"/>
              <a:t> Orders</a:t>
            </a:r>
          </a:p>
          <a:p>
            <a:r>
              <a:rPr lang="de-DE" sz="1600" dirty="0" err="1"/>
              <a:t>Approve</a:t>
            </a:r>
            <a:r>
              <a:rPr lang="de-DE" sz="1600" dirty="0"/>
              <a:t> </a:t>
            </a:r>
            <a:r>
              <a:rPr lang="de-DE" sz="1600" dirty="0" err="1"/>
              <a:t>Requisitions</a:t>
            </a:r>
            <a:endParaRPr lang="de-DE" sz="1600" dirty="0"/>
          </a:p>
          <a:p>
            <a:r>
              <a:rPr lang="de-DE" sz="1600" dirty="0" err="1"/>
              <a:t>Approve</a:t>
            </a:r>
            <a:r>
              <a:rPr lang="de-DE" sz="1600" dirty="0"/>
              <a:t> </a:t>
            </a:r>
            <a:r>
              <a:rPr lang="de-DE" sz="1600" dirty="0" err="1"/>
              <a:t>Purchase</a:t>
            </a:r>
            <a:r>
              <a:rPr lang="de-DE" sz="1600" dirty="0"/>
              <a:t> </a:t>
            </a:r>
            <a:r>
              <a:rPr lang="de-DE" sz="1600" dirty="0" err="1"/>
              <a:t>Contracts</a:t>
            </a:r>
            <a:endParaRPr lang="de-DE" sz="1600" dirty="0"/>
          </a:p>
          <a:p>
            <a:r>
              <a:rPr lang="de-DE" sz="1600" dirty="0" err="1"/>
              <a:t>My</a:t>
            </a:r>
            <a:r>
              <a:rPr lang="de-DE" sz="1600" dirty="0"/>
              <a:t> </a:t>
            </a:r>
            <a:r>
              <a:rPr lang="de-DE" sz="1600" dirty="0" err="1"/>
              <a:t>Spend</a:t>
            </a:r>
            <a:endParaRPr lang="de-DE" sz="1600" dirty="0"/>
          </a:p>
          <a:p>
            <a:pPr marL="0" indent="0">
              <a:buNone/>
            </a:pPr>
            <a:endParaRPr lang="de-DE" sz="1600" i="1" dirty="0" smtClean="0"/>
          </a:p>
          <a:p>
            <a:pPr marL="0" indent="0">
              <a:buNone/>
            </a:pPr>
            <a:r>
              <a:rPr lang="de-DE" sz="1600" b="1" i="1" dirty="0"/>
              <a:t>Für den Einkauf</a:t>
            </a:r>
            <a:endParaRPr lang="de-DE" sz="1600" b="1" dirty="0"/>
          </a:p>
          <a:p>
            <a:r>
              <a:rPr lang="de-DE" sz="1600" dirty="0"/>
              <a:t>Track </a:t>
            </a:r>
            <a:r>
              <a:rPr lang="de-DE" sz="1600" dirty="0" err="1"/>
              <a:t>Purchase</a:t>
            </a:r>
            <a:r>
              <a:rPr lang="de-DE" sz="1600" dirty="0"/>
              <a:t> Orders</a:t>
            </a:r>
          </a:p>
          <a:p>
            <a:r>
              <a:rPr lang="de-DE" sz="1600" dirty="0"/>
              <a:t>Order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Requisitions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Auszug aus den verfügbaren Apps</a:t>
            </a:r>
            <a:endParaRPr lang="de-DE" dirty="0"/>
          </a:p>
        </p:txBody>
      </p:sp>
      <p:sp>
        <p:nvSpPr>
          <p:cNvPr id="4" name="Textplatzhalter 1"/>
          <p:cNvSpPr txBox="1">
            <a:spLocks/>
          </p:cNvSpPr>
          <p:nvPr/>
        </p:nvSpPr>
        <p:spPr>
          <a:xfrm>
            <a:off x="4776297" y="1302508"/>
            <a:ext cx="4114164" cy="43160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E64415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i="1" dirty="0" smtClean="0"/>
              <a:t>Für alle Mitarbeiter</a:t>
            </a:r>
            <a:endParaRPr lang="de-DE" sz="1600" b="1" dirty="0" smtClean="0"/>
          </a:p>
          <a:p>
            <a:r>
              <a:rPr lang="de-DE" sz="1600" dirty="0" err="1" smtClean="0"/>
              <a:t>My</a:t>
            </a:r>
            <a:r>
              <a:rPr lang="de-DE" sz="1600" dirty="0" smtClean="0"/>
              <a:t> </a:t>
            </a:r>
            <a:r>
              <a:rPr lang="de-DE" sz="1600" dirty="0" err="1" smtClean="0"/>
              <a:t>Timesheet</a:t>
            </a:r>
            <a:endParaRPr lang="de-DE" sz="1600" dirty="0" smtClean="0"/>
          </a:p>
          <a:p>
            <a:r>
              <a:rPr lang="de-DE" sz="1600" dirty="0" err="1" smtClean="0"/>
              <a:t>My</a:t>
            </a:r>
            <a:r>
              <a:rPr lang="de-DE" sz="1600" dirty="0" smtClean="0"/>
              <a:t> </a:t>
            </a:r>
            <a:r>
              <a:rPr lang="de-DE" sz="1600" dirty="0" err="1" smtClean="0"/>
              <a:t>Leave</a:t>
            </a:r>
            <a:r>
              <a:rPr lang="de-DE" sz="1600" dirty="0" smtClean="0"/>
              <a:t> Requests</a:t>
            </a:r>
          </a:p>
          <a:p>
            <a:r>
              <a:rPr lang="de-DE" sz="1600" dirty="0" err="1" smtClean="0"/>
              <a:t>My</a:t>
            </a:r>
            <a:r>
              <a:rPr lang="de-DE" sz="1600" dirty="0" smtClean="0"/>
              <a:t> Travel Requests</a:t>
            </a:r>
          </a:p>
          <a:p>
            <a:r>
              <a:rPr lang="de-DE" sz="1600" dirty="0" err="1" smtClean="0"/>
              <a:t>My</a:t>
            </a:r>
            <a:r>
              <a:rPr lang="de-DE" sz="1600" dirty="0" smtClean="0"/>
              <a:t> </a:t>
            </a:r>
            <a:r>
              <a:rPr lang="de-DE" sz="1600" dirty="0" err="1" smtClean="0"/>
              <a:t>Paystubs</a:t>
            </a:r>
            <a:endParaRPr lang="de-DE" sz="1600" dirty="0" smtClean="0"/>
          </a:p>
          <a:p>
            <a:r>
              <a:rPr lang="de-DE" sz="1600" dirty="0" err="1" smtClean="0"/>
              <a:t>My</a:t>
            </a:r>
            <a:r>
              <a:rPr lang="de-DE" sz="1600" dirty="0" smtClean="0"/>
              <a:t> </a:t>
            </a:r>
            <a:r>
              <a:rPr lang="de-DE" sz="1600" dirty="0" err="1" smtClean="0"/>
              <a:t>Benefits</a:t>
            </a:r>
            <a:endParaRPr lang="de-DE" sz="1600" dirty="0" smtClean="0"/>
          </a:p>
          <a:p>
            <a:r>
              <a:rPr lang="de-DE" sz="1600" dirty="0" err="1" smtClean="0"/>
              <a:t>My</a:t>
            </a:r>
            <a:r>
              <a:rPr lang="de-DE" sz="1600" dirty="0" smtClean="0"/>
              <a:t> Shopping </a:t>
            </a:r>
            <a:r>
              <a:rPr lang="de-DE" sz="1600" dirty="0" err="1" smtClean="0"/>
              <a:t>Cart</a:t>
            </a:r>
            <a:endParaRPr lang="de-DE" sz="1600" dirty="0" smtClean="0"/>
          </a:p>
          <a:p>
            <a:r>
              <a:rPr lang="de-DE" sz="1600" dirty="0" smtClean="0"/>
              <a:t>Track Shopping </a:t>
            </a:r>
            <a:r>
              <a:rPr lang="de-DE" sz="1600" dirty="0" err="1" smtClean="0"/>
              <a:t>Cart</a:t>
            </a:r>
            <a:endParaRPr lang="de-DE" sz="1600" dirty="0" smtClean="0"/>
          </a:p>
          <a:p>
            <a:pPr marL="0" indent="0">
              <a:buNone/>
            </a:pPr>
            <a:endParaRPr lang="de-DE" sz="1600" i="1" dirty="0" smtClean="0"/>
          </a:p>
          <a:p>
            <a:pPr marL="0" indent="0">
              <a:buNone/>
            </a:pPr>
            <a:r>
              <a:rPr lang="de-DE" sz="1600" b="1" i="1" dirty="0" smtClean="0"/>
              <a:t>Für den Vertrieb</a:t>
            </a:r>
            <a:endParaRPr lang="de-DE" sz="1600" b="1" dirty="0" smtClean="0"/>
          </a:p>
          <a:p>
            <a:r>
              <a:rPr lang="de-DE" sz="1600" dirty="0" smtClean="0"/>
              <a:t>Create </a:t>
            </a:r>
            <a:r>
              <a:rPr lang="de-DE" sz="1600" dirty="0" err="1" smtClean="0"/>
              <a:t>Sales</a:t>
            </a:r>
            <a:r>
              <a:rPr lang="de-DE" sz="1600" dirty="0" smtClean="0"/>
              <a:t> Orders</a:t>
            </a:r>
          </a:p>
          <a:p>
            <a:r>
              <a:rPr lang="de-DE" sz="1600" dirty="0" smtClean="0"/>
              <a:t>Change </a:t>
            </a:r>
            <a:r>
              <a:rPr lang="de-DE" sz="1600" dirty="0" err="1" smtClean="0"/>
              <a:t>Sales</a:t>
            </a:r>
            <a:r>
              <a:rPr lang="de-DE" sz="1600" dirty="0" smtClean="0"/>
              <a:t> Orders</a:t>
            </a:r>
          </a:p>
          <a:p>
            <a:r>
              <a:rPr lang="de-DE" sz="1600" dirty="0" smtClean="0"/>
              <a:t>Track </a:t>
            </a:r>
            <a:r>
              <a:rPr lang="de-DE" sz="1600" dirty="0" err="1" smtClean="0"/>
              <a:t>Sales</a:t>
            </a:r>
            <a:r>
              <a:rPr lang="de-DE" sz="1600" dirty="0" smtClean="0"/>
              <a:t> Orders</a:t>
            </a:r>
          </a:p>
          <a:p>
            <a:r>
              <a:rPr lang="de-DE" sz="1600" dirty="0" smtClean="0"/>
              <a:t>Track </a:t>
            </a:r>
            <a:r>
              <a:rPr lang="de-DE" sz="1600" dirty="0" err="1" smtClean="0"/>
              <a:t>Shipments</a:t>
            </a:r>
            <a:endParaRPr lang="de-DE" sz="1600" dirty="0" smtClean="0"/>
          </a:p>
          <a:p>
            <a:r>
              <a:rPr lang="de-DE" sz="1600" dirty="0" smtClean="0"/>
              <a:t>Track </a:t>
            </a:r>
            <a:r>
              <a:rPr lang="de-DE" sz="1600" dirty="0" err="1" smtClean="0"/>
              <a:t>Invoices</a:t>
            </a:r>
            <a:endParaRPr lang="de-DE" sz="1600" dirty="0" smtClean="0"/>
          </a:p>
          <a:p>
            <a:r>
              <a:rPr lang="de-DE" sz="1600" dirty="0" smtClean="0"/>
              <a:t>Check Price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Availability</a:t>
            </a:r>
            <a:endParaRPr lang="de-DE" sz="1600" dirty="0" smtClean="0"/>
          </a:p>
          <a:p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391085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548592" y="1336386"/>
            <a:ext cx="5406138" cy="4316076"/>
          </a:xfrm>
        </p:spPr>
        <p:txBody>
          <a:bodyPr/>
          <a:lstStyle/>
          <a:p>
            <a:r>
              <a:rPr lang="de-DE" dirty="0" smtClean="0"/>
              <a:t>SAP </a:t>
            </a:r>
            <a:r>
              <a:rPr lang="de-DE" dirty="0" err="1" smtClean="0"/>
              <a:t>Fiori</a:t>
            </a:r>
            <a:r>
              <a:rPr lang="de-DE" dirty="0" smtClean="0"/>
              <a:t> setzt auf der SAP NetWeaver Gateway Plattform auf.</a:t>
            </a:r>
          </a:p>
          <a:p>
            <a:r>
              <a:rPr lang="de-DE" dirty="0" smtClean="0"/>
              <a:t>Als Schnittstellen-Technologie wird das von Microsoft entwickelte OData-Protokoll genutzt.</a:t>
            </a:r>
          </a:p>
          <a:p>
            <a:r>
              <a:rPr lang="de-DE" dirty="0" smtClean="0"/>
              <a:t>Seit Ende 2013 wird auch die SAP Mobile Plattform unterstützt.</a:t>
            </a:r>
          </a:p>
          <a:p>
            <a:r>
              <a:rPr lang="de-DE" dirty="0" smtClean="0"/>
              <a:t>Single </a:t>
            </a:r>
            <a:r>
              <a:rPr lang="de-DE" dirty="0" err="1" smtClean="0"/>
              <a:t>Sign</a:t>
            </a:r>
            <a:r>
              <a:rPr lang="de-DE" dirty="0" smtClean="0"/>
              <a:t> On ist erst mit SMP möglich.</a:t>
            </a:r>
          </a:p>
          <a:p>
            <a:endParaRPr lang="de-DE" dirty="0" smtClean="0"/>
          </a:p>
          <a:p>
            <a:r>
              <a:rPr lang="de-DE" dirty="0" smtClean="0"/>
              <a:t>Die </a:t>
            </a:r>
            <a:r>
              <a:rPr lang="de-DE" dirty="0"/>
              <a:t>HTML5 Anwendungen wurden im so genannte </a:t>
            </a:r>
            <a:r>
              <a:rPr lang="de-DE" dirty="0" smtClean="0"/>
              <a:t>„</a:t>
            </a:r>
            <a:r>
              <a:rPr lang="de-DE" i="1" dirty="0" err="1" smtClean="0"/>
              <a:t>Responsive</a:t>
            </a:r>
            <a:r>
              <a:rPr lang="de-DE" i="1" dirty="0" smtClean="0"/>
              <a:t> Design</a:t>
            </a:r>
            <a:r>
              <a:rPr lang="de-DE" dirty="0" smtClean="0"/>
              <a:t>“ </a:t>
            </a:r>
            <a:r>
              <a:rPr lang="de-DE" dirty="0"/>
              <a:t>programmiert </a:t>
            </a:r>
          </a:p>
          <a:p>
            <a:r>
              <a:rPr lang="de-DE" dirty="0" smtClean="0"/>
              <a:t>Damit </a:t>
            </a:r>
            <a:r>
              <a:rPr lang="de-DE" dirty="0"/>
              <a:t>passen sie sich den Möglichkeiten der Oberfläche des Endgerätes an, ohne jedes mal neu entwickelt werden zu müssen.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810" b="-8810"/>
          <a:stretch>
            <a:fillRect/>
          </a:stretch>
        </p:blipFill>
        <p:spPr>
          <a:xfrm>
            <a:off x="579968" y="1418151"/>
            <a:ext cx="2968624" cy="4234311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930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Bildschirmfoto 2013-10-15 um 15.45.22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78" r="-8878"/>
          <a:stretch>
            <a:fillRect/>
          </a:stretch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 und Tools – Übersicht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43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Nach evtl. notwendigem Upgrade der Systemlandschaft (siehe Systemvoraussetzungen) kann direkt das Anwendungspaket eingespielt und die Rollen verteilt werden.</a:t>
            </a:r>
          </a:p>
          <a:p>
            <a:endParaRPr lang="de-DE" dirty="0" smtClean="0"/>
          </a:p>
          <a:p>
            <a:r>
              <a:rPr lang="de-DE" dirty="0" smtClean="0"/>
              <a:t>Die Oberflächen werden im UI </a:t>
            </a:r>
            <a:r>
              <a:rPr lang="de-DE" dirty="0" err="1" smtClean="0"/>
              <a:t>Builder</a:t>
            </a:r>
            <a:r>
              <a:rPr lang="de-DE" dirty="0" smtClean="0"/>
              <a:t> an die individuellen Bedürfnisse angepasst und evtl. notwendige Änderungen im SAP NetWeaver Gateway nachgezogen.</a:t>
            </a:r>
          </a:p>
          <a:p>
            <a:endParaRPr lang="de-DE" dirty="0" smtClean="0"/>
          </a:p>
          <a:p>
            <a:r>
              <a:rPr lang="de-DE" dirty="0" smtClean="0"/>
              <a:t>Die Anpassbarkeit beschränkt sich dabei eher auf das UI. </a:t>
            </a:r>
          </a:p>
          <a:p>
            <a:pPr lvl="1"/>
            <a:r>
              <a:rPr lang="de-DE" sz="1800" dirty="0" smtClean="0"/>
              <a:t>Ändern oder Verschieben eines UI-Elementes (wie einem Button), </a:t>
            </a:r>
          </a:p>
          <a:p>
            <a:pPr lvl="1"/>
            <a:r>
              <a:rPr lang="de-DE" sz="1800" dirty="0" smtClean="0"/>
              <a:t>ausblenden eines Feldes </a:t>
            </a:r>
          </a:p>
          <a:p>
            <a:pPr lvl="1"/>
            <a:r>
              <a:rPr lang="de-DE" sz="1800" dirty="0" smtClean="0"/>
              <a:t>oder Definition einfacher Abhängigkeiten. </a:t>
            </a:r>
          </a:p>
          <a:p>
            <a:endParaRPr lang="de-DE" dirty="0" smtClean="0"/>
          </a:p>
          <a:p>
            <a:r>
              <a:rPr lang="de-DE" dirty="0" smtClean="0"/>
              <a:t>Es geht </a:t>
            </a:r>
            <a:r>
              <a:rPr lang="de-DE" b="1" dirty="0" smtClean="0"/>
              <a:t>nicht</a:t>
            </a:r>
            <a:r>
              <a:rPr lang="de-DE" dirty="0" smtClean="0"/>
              <a:t> um die Entwicklung komplett neuer Funktionen.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 und Erweiterung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368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Bildschirmfoto 2013-10-15 um 15.46.29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9" r="-9939"/>
          <a:stretch>
            <a:fillRect/>
          </a:stretch>
        </p:blipFill>
        <p:spPr>
          <a:xfrm>
            <a:off x="-81405" y="1095699"/>
            <a:ext cx="9361605" cy="4516500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529166" y="5547079"/>
            <a:ext cx="8191501" cy="592666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SAP </a:t>
            </a:r>
            <a:r>
              <a:rPr lang="de-DE" dirty="0" err="1" smtClean="0"/>
              <a:t>Fiori</a:t>
            </a:r>
            <a:r>
              <a:rPr lang="de-DE" dirty="0" smtClean="0"/>
              <a:t> Implementierungen haben eine sehr überschaubaren Zeithorizont.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einer Implementation Roadmap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528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ERP-Anwendungen:</a:t>
            </a:r>
          </a:p>
          <a:p>
            <a:pPr lvl="1"/>
            <a:r>
              <a:rPr lang="de-DE" sz="1800" dirty="0" smtClean="0"/>
              <a:t>SAP </a:t>
            </a:r>
            <a:r>
              <a:rPr lang="de-DE" sz="1800" dirty="0"/>
              <a:t>ERP 6.0 SPS 15 oder </a:t>
            </a:r>
            <a:r>
              <a:rPr lang="de-DE" sz="1800" dirty="0" smtClean="0"/>
              <a:t>höher</a:t>
            </a:r>
            <a:endParaRPr lang="de-DE" sz="1800" dirty="0"/>
          </a:p>
          <a:p>
            <a:r>
              <a:rPr lang="de-DE" dirty="0" smtClean="0"/>
              <a:t>SRM-Anwendungen</a:t>
            </a:r>
          </a:p>
          <a:p>
            <a:pPr lvl="1"/>
            <a:r>
              <a:rPr lang="de-DE" sz="1800" dirty="0" smtClean="0"/>
              <a:t>SAP SRM </a:t>
            </a:r>
            <a:r>
              <a:rPr lang="de-DE" sz="1800" dirty="0"/>
              <a:t>7.0 SPS02 oder </a:t>
            </a:r>
            <a:r>
              <a:rPr lang="de-DE" sz="1800" dirty="0" smtClean="0"/>
              <a:t>höher</a:t>
            </a:r>
            <a:endParaRPr lang="de-DE" sz="1800" dirty="0"/>
          </a:p>
          <a:p>
            <a:r>
              <a:rPr lang="de-DE" dirty="0" smtClean="0"/>
              <a:t>Applikationsserver:</a:t>
            </a:r>
          </a:p>
          <a:p>
            <a:pPr lvl="1"/>
            <a:r>
              <a:rPr lang="de-DE" sz="1800" dirty="0" smtClean="0"/>
              <a:t>SAP </a:t>
            </a:r>
            <a:r>
              <a:rPr lang="de-DE" sz="1800" dirty="0"/>
              <a:t>AS ABAP für SAP NetWeaver Gateway 7.0 SPS 21 oder höher</a:t>
            </a:r>
          </a:p>
          <a:p>
            <a:r>
              <a:rPr lang="de-DE" dirty="0" smtClean="0"/>
              <a:t>Browser:</a:t>
            </a:r>
          </a:p>
          <a:p>
            <a:pPr lvl="1"/>
            <a:r>
              <a:rPr lang="de-DE" sz="1800" dirty="0" smtClean="0"/>
              <a:t>Microsoft </a:t>
            </a:r>
            <a:r>
              <a:rPr lang="de-DE" sz="1800" dirty="0"/>
              <a:t>Internet Explorer 9.x, </a:t>
            </a:r>
            <a:endParaRPr lang="de-DE" sz="1800" dirty="0" smtClean="0"/>
          </a:p>
          <a:p>
            <a:pPr lvl="1"/>
            <a:r>
              <a:rPr lang="de-DE" sz="1800" dirty="0" smtClean="0"/>
              <a:t>Google </a:t>
            </a:r>
            <a:r>
              <a:rPr lang="de-DE" sz="1800" dirty="0"/>
              <a:t>Chrome, </a:t>
            </a:r>
            <a:endParaRPr lang="de-DE" sz="1800" dirty="0" smtClean="0"/>
          </a:p>
          <a:p>
            <a:pPr lvl="1"/>
            <a:r>
              <a:rPr lang="de-DE" sz="1800" dirty="0" smtClean="0"/>
              <a:t>Mobile </a:t>
            </a:r>
            <a:r>
              <a:rPr lang="de-DE" sz="1800" dirty="0"/>
              <a:t>App Safari (</a:t>
            </a:r>
            <a:r>
              <a:rPr lang="de-DE" sz="1800" dirty="0" err="1"/>
              <a:t>iOs</a:t>
            </a:r>
            <a:r>
              <a:rPr lang="de-DE" sz="1800" dirty="0"/>
              <a:t> 6.x)</a:t>
            </a:r>
          </a:p>
          <a:p>
            <a:r>
              <a:rPr lang="de-DE" dirty="0" smtClean="0"/>
              <a:t>Unterstützte Endgeräte</a:t>
            </a:r>
          </a:p>
          <a:p>
            <a:pPr lvl="1"/>
            <a:r>
              <a:rPr lang="de-DE" sz="1800" dirty="0" smtClean="0"/>
              <a:t>Desktop</a:t>
            </a:r>
            <a:r>
              <a:rPr lang="de-DE" sz="1800" dirty="0"/>
              <a:t>-PCs, </a:t>
            </a:r>
            <a:endParaRPr lang="de-DE" sz="1800" dirty="0" smtClean="0"/>
          </a:p>
          <a:p>
            <a:pPr lvl="1"/>
            <a:r>
              <a:rPr lang="de-DE" sz="1800" dirty="0" err="1" smtClean="0"/>
              <a:t>Tablets</a:t>
            </a:r>
            <a:r>
              <a:rPr lang="de-DE" sz="1800" dirty="0"/>
              <a:t>, </a:t>
            </a:r>
            <a:endParaRPr lang="de-DE" sz="1800" dirty="0" smtClean="0"/>
          </a:p>
          <a:p>
            <a:pPr lvl="1"/>
            <a:r>
              <a:rPr lang="de-DE" sz="1800" dirty="0" err="1" smtClean="0"/>
              <a:t>Smartphones</a:t>
            </a:r>
            <a:endParaRPr lang="de-DE" sz="1800" dirty="0"/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Systemvoraussetzungen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820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F:\WOLFHART\GRAFIKEN MANAGEMENT CONSULTING (120400)\ENTWURF\LINKS\2_Bilder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3441" y="1376118"/>
            <a:ext cx="8392322" cy="4491282"/>
          </a:xfrm>
          <a:prstGeom prst="rect">
            <a:avLst/>
          </a:prstGeom>
          <a:noFill/>
        </p:spPr>
      </p:pic>
      <p:sp>
        <p:nvSpPr>
          <p:cNvPr id="6" name="Titel 10"/>
          <p:cNvSpPr txBox="1">
            <a:spLocks/>
          </p:cNvSpPr>
          <p:nvPr/>
        </p:nvSpPr>
        <p:spPr>
          <a:xfrm>
            <a:off x="1039420" y="449399"/>
            <a:ext cx="6125103" cy="496899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fontAlgn="auto">
              <a:spcAft>
                <a:spcPts val="0"/>
              </a:spcAft>
            </a:pPr>
            <a:endParaRPr lang="de-DE" sz="2400" dirty="0" smtClean="0"/>
          </a:p>
        </p:txBody>
      </p:sp>
      <p:sp>
        <p:nvSpPr>
          <p:cNvPr id="8" name="Titel 10"/>
          <p:cNvSpPr txBox="1">
            <a:spLocks/>
          </p:cNvSpPr>
          <p:nvPr/>
        </p:nvSpPr>
        <p:spPr>
          <a:xfrm>
            <a:off x="1079979" y="802477"/>
            <a:ext cx="7488000" cy="433653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1600" dirty="0" smtClean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Wir sind Innovationspartner für IT-gestützte Prozesse und Technologien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Das Unternehmen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34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Die Lizenz für SAP NetWeaver Gateway ist in den Lizenzgebühren der SAP Business Suite bereits enthalten. 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SAP </a:t>
            </a:r>
            <a:r>
              <a:rPr lang="de-DE" dirty="0" err="1" smtClean="0"/>
              <a:t>Fiori</a:t>
            </a:r>
            <a:r>
              <a:rPr lang="de-DE" dirty="0" smtClean="0"/>
              <a:t> muss bei einer SAP NetWeaver </a:t>
            </a:r>
            <a:r>
              <a:rPr lang="de-DE" dirty="0" err="1" smtClean="0"/>
              <a:t>Full</a:t>
            </a:r>
            <a:r>
              <a:rPr lang="de-DE" dirty="0" smtClean="0"/>
              <a:t>-License oder einem lizenzierten SAP ERP Business Suite System </a:t>
            </a:r>
            <a:r>
              <a:rPr lang="de-DE" b="1" dirty="0" smtClean="0"/>
              <a:t>nicht </a:t>
            </a:r>
            <a:r>
              <a:rPr lang="de-DE" dirty="0" smtClean="0"/>
              <a:t>extra lizenziert werden.</a:t>
            </a:r>
          </a:p>
          <a:p>
            <a:endParaRPr lang="de-DE" dirty="0"/>
          </a:p>
          <a:p>
            <a:r>
              <a:rPr lang="de-DE" dirty="0" smtClean="0"/>
              <a:t>Unternehmen </a:t>
            </a:r>
            <a:r>
              <a:rPr lang="de-DE" dirty="0"/>
              <a:t>können die verschiedenen Applikationen als Komplettlösung oder einzeln verwenden. Die Apps sind für geschäftskritische Prozesse konzipiert und lassen sich vier Nutzerrollen zuordnen: Manager, Angestellte, Vertriebsmitarbeiter und Einkäufer. Die Lizenzkosten hängen </a:t>
            </a:r>
            <a:r>
              <a:rPr lang="de-DE" dirty="0" smtClean="0"/>
              <a:t>dabei immer von </a:t>
            </a:r>
            <a:r>
              <a:rPr lang="de-DE" dirty="0"/>
              <a:t>der Anzahl der Anwender ab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Lizenzierung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860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SAP </a:t>
            </a:r>
            <a:r>
              <a:rPr lang="de-DE" dirty="0" err="1" smtClean="0"/>
              <a:t>Fiori</a:t>
            </a:r>
            <a:r>
              <a:rPr lang="de-DE" dirty="0" smtClean="0"/>
              <a:t> ermöglicht Anwendern </a:t>
            </a:r>
            <a:r>
              <a:rPr lang="de-DE" dirty="0"/>
              <a:t>wichtige Funktionen der SAP Business Suite auch mobil </a:t>
            </a:r>
            <a:r>
              <a:rPr lang="de-DE" dirty="0" smtClean="0"/>
              <a:t>zu nutzen, beispielsweise </a:t>
            </a:r>
            <a:r>
              <a:rPr lang="de-DE" dirty="0"/>
              <a:t>Reise- oder Einkaufsanträge genehmigen, Kundendaten aktualisieren oder Urlaubsanträge stellen. 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Die Apps sind in HTML5 geschrieben und intuitiv </a:t>
            </a:r>
            <a:r>
              <a:rPr lang="de-DE" dirty="0"/>
              <a:t>bedienbar, sodass Anwender keine Schulungen oder SAP-Kenntnisse benötigen. 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SAP </a:t>
            </a:r>
            <a:r>
              <a:rPr lang="de-DE" dirty="0" err="1"/>
              <a:t>Fiori</a:t>
            </a:r>
            <a:r>
              <a:rPr lang="de-DE" dirty="0"/>
              <a:t> wird als </a:t>
            </a:r>
            <a:r>
              <a:rPr lang="de-DE" dirty="0" smtClean="0"/>
              <a:t>Paket angeboten </a:t>
            </a:r>
            <a:r>
              <a:rPr lang="de-DE" dirty="0"/>
              <a:t>und </a:t>
            </a:r>
            <a:r>
              <a:rPr lang="de-DE" dirty="0" smtClean="0"/>
              <a:t>muss von Ihnen nicht extra lizenziert werden.</a:t>
            </a:r>
          </a:p>
          <a:p>
            <a:endParaRPr lang="de-DE" dirty="0" smtClean="0"/>
          </a:p>
          <a:p>
            <a:r>
              <a:rPr lang="de-DE" dirty="0" smtClean="0"/>
              <a:t>Für </a:t>
            </a:r>
            <a:r>
              <a:rPr lang="de-DE" dirty="0"/>
              <a:t>die Implementierung von SAP </a:t>
            </a:r>
            <a:r>
              <a:rPr lang="de-DE" dirty="0" err="1"/>
              <a:t>Fiori</a:t>
            </a:r>
            <a:r>
              <a:rPr lang="de-DE" dirty="0"/>
              <a:t> gibt es Rapid-</a:t>
            </a:r>
            <a:r>
              <a:rPr lang="de-DE" dirty="0" err="1"/>
              <a:t>Deployment</a:t>
            </a:r>
            <a:r>
              <a:rPr lang="de-DE" dirty="0"/>
              <a:t>-</a:t>
            </a:r>
            <a:r>
              <a:rPr lang="de-DE" dirty="0" smtClean="0"/>
              <a:t>Pakete. </a:t>
            </a:r>
            <a:r>
              <a:rPr lang="de-DE" dirty="0"/>
              <a:t>Die Implementierungszeit beträgt durchschnittlich drei bis vier Wochen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smtClean="0"/>
              <a:t>Gerade in der Kombination SAP NetWeaver Portal mit SAP </a:t>
            </a:r>
            <a:r>
              <a:rPr lang="de-DE" dirty="0" err="1" smtClean="0"/>
              <a:t>Fiori</a:t>
            </a:r>
            <a:r>
              <a:rPr lang="de-DE" dirty="0" smtClean="0"/>
              <a:t> liegt die Stärke der neuen User Experience der SAP.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690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22272" y="2103370"/>
            <a:ext cx="5575933" cy="2832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r>
              <a:rPr lang="de-DE" sz="2000" b="1" dirty="0" smtClean="0">
                <a:solidFill>
                  <a:schemeClr val="accent2"/>
                </a:solidFill>
                <a:ea typeface="ヒラギノ角ゴ Pro W3" pitchFamily="-65" charset="-128"/>
              </a:rPr>
              <a:t>Christian Günther</a:t>
            </a:r>
          </a:p>
          <a:p>
            <a:pPr defTabSz="914400"/>
            <a:r>
              <a:rPr lang="de-DE" sz="1600" b="1" dirty="0" err="1" smtClean="0">
                <a:solidFill>
                  <a:schemeClr val="tx2"/>
                </a:solidFill>
                <a:ea typeface="ヒラギノ角ゴ Pro W3" pitchFamily="-65" charset="-128"/>
              </a:rPr>
              <a:t>Chief</a:t>
            </a:r>
            <a:r>
              <a:rPr lang="de-DE" sz="1600" b="1" dirty="0" smtClean="0">
                <a:solidFill>
                  <a:schemeClr val="tx2"/>
                </a:solidFill>
                <a:ea typeface="ヒラギノ角ゴ Pro W3" pitchFamily="-65" charset="-128"/>
              </a:rPr>
              <a:t> Solution </a:t>
            </a:r>
            <a:r>
              <a:rPr lang="de-DE" sz="1600" b="1" dirty="0" err="1" smtClean="0">
                <a:solidFill>
                  <a:schemeClr val="tx2"/>
                </a:solidFill>
                <a:ea typeface="ヒラギノ角ゴ Pro W3" pitchFamily="-65" charset="-128"/>
              </a:rPr>
              <a:t>Architect</a:t>
            </a:r>
            <a:endParaRPr lang="de-DE" sz="1600" b="1" dirty="0" smtClean="0">
              <a:solidFill>
                <a:schemeClr val="tx2"/>
              </a:solidFill>
              <a:ea typeface="ヒラギノ角ゴ Pro W3" pitchFamily="-65" charset="-128"/>
            </a:endParaRPr>
          </a:p>
          <a:p>
            <a:pPr defTabSz="914400"/>
            <a:r>
              <a:rPr lang="de-DE" sz="1600" b="1" dirty="0" smtClean="0">
                <a:solidFill>
                  <a:schemeClr val="accent1"/>
                </a:solidFill>
                <a:ea typeface="ヒラギノ角ゴ Pro W3" pitchFamily="-65" charset="-128"/>
              </a:rPr>
              <a:t>COMLINE </a:t>
            </a:r>
            <a:r>
              <a:rPr lang="de-DE" sz="1600" b="1" dirty="0" smtClean="0">
                <a:solidFill>
                  <a:srgbClr val="666666"/>
                </a:solidFill>
                <a:ea typeface="ヒラギノ角ゴ Pro W3" pitchFamily="-65" charset="-128"/>
              </a:rPr>
              <a:t>Computer und Softwarelösungen AG</a:t>
            </a:r>
          </a:p>
          <a:p>
            <a:pPr defTabSz="914400"/>
            <a:endParaRPr lang="de-DE" sz="1600" b="1" dirty="0" smtClean="0">
              <a:solidFill>
                <a:srgbClr val="262626"/>
              </a:solidFill>
              <a:ea typeface="ヒラギノ角ゴ Pro W3" pitchFamily="-65" charset="-128"/>
            </a:endParaRPr>
          </a:p>
          <a:p>
            <a:pPr defTabSz="914400">
              <a:spcBef>
                <a:spcPct val="50000"/>
              </a:spcBef>
              <a:tabLst>
                <a:tab pos="631825" algn="l"/>
              </a:tabLst>
            </a:pPr>
            <a:endParaRPr lang="de-DE" sz="1600" b="1" dirty="0" smtClean="0">
              <a:ea typeface="ヒラギノ角ゴ Pro W3" pitchFamily="-65" charset="-128"/>
            </a:endParaRPr>
          </a:p>
          <a:p>
            <a:pPr defTabSz="914400">
              <a:lnSpc>
                <a:spcPct val="50000"/>
              </a:lnSpc>
              <a:spcBef>
                <a:spcPct val="50000"/>
              </a:spcBef>
              <a:tabLst>
                <a:tab pos="631825" algn="l"/>
              </a:tabLst>
            </a:pPr>
            <a:r>
              <a:rPr lang="de-DE" sz="1600" b="1" dirty="0" smtClean="0">
                <a:solidFill>
                  <a:srgbClr val="666666"/>
                </a:solidFill>
                <a:ea typeface="ヒラギノ角ゴ Pro W3" pitchFamily="-65" charset="-128"/>
              </a:rPr>
              <a:t>Mobile:	+49 1511 22 40 942</a:t>
            </a:r>
          </a:p>
          <a:p>
            <a:pPr defTabSz="914400">
              <a:lnSpc>
                <a:spcPct val="50000"/>
              </a:lnSpc>
              <a:spcBef>
                <a:spcPct val="50000"/>
              </a:spcBef>
              <a:tabLst>
                <a:tab pos="631825" algn="l"/>
              </a:tabLst>
            </a:pPr>
            <a:r>
              <a:rPr lang="de-DE" sz="1600" b="1" dirty="0" smtClean="0">
                <a:solidFill>
                  <a:srgbClr val="666666"/>
                </a:solidFill>
                <a:ea typeface="ヒラギノ角ゴ Pro W3" pitchFamily="-65" charset="-128"/>
              </a:rPr>
              <a:t>E-Mail:	</a:t>
            </a:r>
            <a:r>
              <a:rPr lang="de-DE" sz="1600" b="1" dirty="0" err="1" smtClean="0">
                <a:solidFill>
                  <a:srgbClr val="666666"/>
                </a:solidFill>
                <a:ea typeface="ヒラギノ角ゴ Pro W3" pitchFamily="-65" charset="-128"/>
              </a:rPr>
              <a:t>christian.guenther@comlineag.de</a:t>
            </a:r>
            <a:endParaRPr lang="de-DE" sz="1600" b="1" dirty="0" smtClean="0">
              <a:solidFill>
                <a:srgbClr val="666666"/>
              </a:solidFill>
              <a:ea typeface="ヒラギノ角ゴ Pro W3" pitchFamily="-65" charset="-128"/>
            </a:endParaRPr>
          </a:p>
          <a:p>
            <a:pPr defTabSz="914400">
              <a:lnSpc>
                <a:spcPct val="50000"/>
              </a:lnSpc>
              <a:spcBef>
                <a:spcPct val="50000"/>
              </a:spcBef>
              <a:tabLst>
                <a:tab pos="631825" algn="l"/>
              </a:tabLst>
            </a:pPr>
            <a:r>
              <a:rPr lang="de-DE" sz="1600" b="1" dirty="0" smtClean="0">
                <a:solidFill>
                  <a:srgbClr val="666666"/>
                </a:solidFill>
                <a:ea typeface="ヒラギノ角ゴ Pro W3" pitchFamily="-65" charset="-128"/>
              </a:rPr>
              <a:t>Internet:	</a:t>
            </a:r>
            <a:r>
              <a:rPr lang="de-DE" sz="1600" b="1" dirty="0" err="1" smtClean="0">
                <a:solidFill>
                  <a:srgbClr val="666666"/>
                </a:solidFill>
                <a:ea typeface="ヒラギノ角ゴ Pro W3" pitchFamily="-65" charset="-128"/>
              </a:rPr>
              <a:t>www.comlineag.de</a:t>
            </a:r>
            <a:endParaRPr lang="de-DE" sz="1600" b="1" dirty="0" smtClean="0">
              <a:solidFill>
                <a:srgbClr val="666666"/>
              </a:solidFill>
              <a:ea typeface="ヒラギノ角ゴ Pro W3" pitchFamily="-65" charset="-128"/>
            </a:endParaRPr>
          </a:p>
          <a:p>
            <a:pPr defTabSz="914400">
              <a:lnSpc>
                <a:spcPct val="50000"/>
              </a:lnSpc>
              <a:spcBef>
                <a:spcPct val="50000"/>
              </a:spcBef>
              <a:tabLst>
                <a:tab pos="631825" algn="l"/>
              </a:tabLst>
            </a:pPr>
            <a:endParaRPr lang="de-DE" sz="1600" b="1" dirty="0" smtClean="0">
              <a:solidFill>
                <a:srgbClr val="666666"/>
              </a:solidFill>
              <a:ea typeface="ヒラギノ角ゴ Pro W3" pitchFamily="-65" charset="-128"/>
            </a:endParaRPr>
          </a:p>
          <a:p>
            <a:pPr defTabSz="914400">
              <a:lnSpc>
                <a:spcPct val="50000"/>
              </a:lnSpc>
              <a:spcBef>
                <a:spcPct val="50000"/>
              </a:spcBef>
            </a:pPr>
            <a:r>
              <a:rPr lang="de-DE" sz="1600" b="1" dirty="0" smtClean="0">
                <a:solidFill>
                  <a:schemeClr val="accent1"/>
                </a:solidFill>
                <a:ea typeface="ヒラギノ角ゴ Pro W3" pitchFamily="-65" charset="-128"/>
              </a:rPr>
              <a:t>COMLINE </a:t>
            </a:r>
            <a:r>
              <a:rPr lang="de-DE" sz="1600" b="1" dirty="0" smtClean="0">
                <a:solidFill>
                  <a:srgbClr val="666666"/>
                </a:solidFill>
                <a:ea typeface="ヒラギノ角ゴ Pro W3" pitchFamily="-65" charset="-128"/>
              </a:rPr>
              <a:t>Computer und Softwarelösungen AG</a:t>
            </a:r>
          </a:p>
          <a:p>
            <a:pPr defTabSz="914400">
              <a:lnSpc>
                <a:spcPct val="50000"/>
              </a:lnSpc>
              <a:spcBef>
                <a:spcPct val="50000"/>
              </a:spcBef>
            </a:pPr>
            <a:r>
              <a:rPr lang="de-DE" sz="1600" b="1" dirty="0" smtClean="0">
                <a:solidFill>
                  <a:srgbClr val="666666"/>
                </a:solidFill>
                <a:ea typeface="ヒラギノ角ゴ Pro W3" pitchFamily="-65" charset="-128"/>
              </a:rPr>
              <a:t>Leverkusenstr. 54</a:t>
            </a:r>
          </a:p>
          <a:p>
            <a:pPr defTabSz="914400">
              <a:lnSpc>
                <a:spcPct val="50000"/>
              </a:lnSpc>
              <a:spcBef>
                <a:spcPct val="50000"/>
              </a:spcBef>
            </a:pPr>
            <a:r>
              <a:rPr lang="de-DE" sz="1600" b="1" dirty="0" smtClean="0">
                <a:solidFill>
                  <a:srgbClr val="666666"/>
                </a:solidFill>
                <a:ea typeface="ヒラギノ角ゴ Pro W3" pitchFamily="-65" charset="-128"/>
              </a:rPr>
              <a:t>DE - 22761 Hamburg</a:t>
            </a:r>
          </a:p>
          <a:p>
            <a:pPr defTabSz="914400">
              <a:lnSpc>
                <a:spcPct val="50000"/>
              </a:lnSpc>
            </a:pPr>
            <a:endParaRPr lang="de-DE" sz="1600" b="1" dirty="0" smtClean="0">
              <a:solidFill>
                <a:srgbClr val="666666"/>
              </a:solidFill>
              <a:ea typeface="ヒラギノ角ゴ Pro W3" pitchFamily="-65" charset="-128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544665" y="6172200"/>
            <a:ext cx="2540006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50000"/>
              </a:spcBef>
              <a:tabLst>
                <a:tab pos="2960688" algn="l"/>
              </a:tabLst>
            </a:pPr>
            <a:r>
              <a:rPr lang="de-DE" sz="1400" dirty="0" smtClean="0">
                <a:ea typeface="ヒラギノ角ゴ Pro W3" pitchFamily="-65" charset="-128"/>
              </a:rPr>
              <a:t>www.comlineag.de</a:t>
            </a:r>
            <a:r>
              <a:rPr lang="de-DE" sz="1400" b="1" dirty="0" smtClean="0">
                <a:solidFill>
                  <a:srgbClr val="00538A"/>
                </a:solidFill>
                <a:ea typeface="ヒラギノ角ゴ Pro W3" pitchFamily="-65" charset="-128"/>
              </a:rPr>
              <a:t> </a:t>
            </a:r>
            <a:r>
              <a:rPr lang="de-DE" sz="1400" b="1" dirty="0">
                <a:solidFill>
                  <a:srgbClr val="00538A"/>
                </a:solidFill>
                <a:ea typeface="ヒラギノ角ゴ Pro W3" pitchFamily="-65" charset="-128"/>
              </a:rPr>
              <a:t>	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mtClean="0"/>
              <a:t>Vielen Dank für Ihre Aufmerksamkeit.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386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3"/>
          <p:cNvSpPr txBox="1">
            <a:spLocks/>
          </p:cNvSpPr>
          <p:nvPr/>
        </p:nvSpPr>
        <p:spPr>
          <a:xfrm>
            <a:off x="4860032" y="1323633"/>
            <a:ext cx="4104456" cy="4316076"/>
          </a:xfrm>
          <a:prstGeom prst="rect">
            <a:avLst/>
          </a:prstGeom>
        </p:spPr>
        <p:txBody>
          <a:bodyPr vert="horz"/>
          <a:lstStyle/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100% Tochter der Dr. Schmidt GmbH </a:t>
            </a:r>
          </a:p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Hauptsitz in Hamburg  </a:t>
            </a:r>
          </a:p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Deutschlandweite Präsenz mit 11 Niederlassungen   </a:t>
            </a:r>
          </a:p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Umsatz &gt; 90 Mio. € </a:t>
            </a:r>
          </a:p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Anteil Consulting &gt; </a:t>
            </a:r>
            <a:r>
              <a:rPr lang="de-DE" sz="1600" dirty="0">
                <a:solidFill>
                  <a:srgbClr val="262626"/>
                </a:solidFill>
                <a:latin typeface="Arial"/>
              </a:rPr>
              <a:t>5</a:t>
            </a: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0%</a:t>
            </a:r>
          </a:p>
          <a:p>
            <a:pPr marL="179388" indent="-1793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</a:pPr>
            <a:r>
              <a:rPr lang="de-DE" sz="1600" dirty="0" smtClean="0">
                <a:solidFill>
                  <a:srgbClr val="262626"/>
                </a:solidFill>
                <a:latin typeface="Arial"/>
              </a:rPr>
              <a:t>Mitarbeiter &gt; 400</a:t>
            </a:r>
          </a:p>
        </p:txBody>
      </p:sp>
      <p:pic>
        <p:nvPicPr>
          <p:cNvPr id="6" name="Bild 5" descr="Standort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02" y="1443757"/>
            <a:ext cx="3347725" cy="4461743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Eckdaten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1824074" y="2661465"/>
            <a:ext cx="81070" cy="67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864610" y="2593915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solidFill>
                  <a:srgbClr val="FF0000"/>
                </a:solidFill>
              </a:rPr>
              <a:t>Hannover</a:t>
            </a:r>
            <a:endParaRPr lang="de-DE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87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 txBox="1">
            <a:spLocks/>
          </p:cNvSpPr>
          <p:nvPr/>
        </p:nvSpPr>
        <p:spPr>
          <a:xfrm>
            <a:off x="478240" y="3741397"/>
            <a:ext cx="8172155" cy="2193736"/>
          </a:xfrm>
          <a:prstGeom prst="rect">
            <a:avLst/>
          </a:prstGeom>
        </p:spPr>
        <p:txBody>
          <a:bodyPr vert="horz"/>
          <a:lstStyle/>
          <a:p>
            <a:pPr marL="179388" marR="0" lvl="0" indent="-179388" algn="just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Wir untersuchen für unsere Kunden IT-gestützte Prozesse</a:t>
            </a: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sowie</a:t>
            </a: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 Applikationen und Systeme mit dem Ziel, diese zu vereinfachen, zu integrieren und – wo sinnvoll – zu automatisieren. </a:t>
            </a:r>
          </a:p>
          <a:p>
            <a:pPr marL="179388" marR="0" lvl="0" indent="-179388" algn="just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Blip>
                <a:blip r:embed="rId2"/>
              </a:buBlip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Wir schaffen für die individuelle Situation des Kunden eine optimale Lösung und nutzen dabei die Projekterfahrungen aus besten Referenzen</a:t>
            </a: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454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179388" marR="0" lvl="0" indent="-179388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3019"/>
              </a:buClr>
              <a:buSzPct val="75000"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3F454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2" descr="F:\WOLFHART\GRAFIKEN MANAGEMENT CONSULTING (120400)\ENTWURF\5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7269" y="1358496"/>
            <a:ext cx="8395219" cy="2410112"/>
          </a:xfrm>
          <a:prstGeom prst="rect">
            <a:avLst/>
          </a:prstGeom>
          <a:noFill/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Vorgehen:</a:t>
            </a:r>
            <a:endParaRPr lang="de-DE" dirty="0"/>
          </a:p>
        </p:txBody>
      </p:sp>
      <p:sp>
        <p:nvSpPr>
          <p:cNvPr id="9" name="Titel 10"/>
          <p:cNvSpPr txBox="1">
            <a:spLocks/>
          </p:cNvSpPr>
          <p:nvPr/>
        </p:nvSpPr>
        <p:spPr>
          <a:xfrm>
            <a:off x="1075264" y="819886"/>
            <a:ext cx="7488000" cy="452904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lvl="0"/>
            <a:r>
              <a:rPr lang="de-DE" sz="1600" dirty="0" smtClean="0">
                <a:solidFill>
                  <a:srgbClr val="262626"/>
                </a:solidFill>
              </a:rPr>
              <a:t>Das </a:t>
            </a:r>
            <a:r>
              <a:rPr lang="de-DE" sz="1600" dirty="0" err="1" smtClean="0">
                <a:solidFill>
                  <a:srgbClr val="262626"/>
                </a:solidFill>
              </a:rPr>
              <a:t>COMLINE-Prinzip</a:t>
            </a:r>
            <a:endParaRPr lang="de-DE" sz="1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WSmidt\Documents\1_COMLINE\5_Marketing\Bilder\COMLINE_Bilder\Comline_PPT\PPT_Lang\Bild_08P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8549" y="1238920"/>
            <a:ext cx="8488691" cy="45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Fokusthema:</a:t>
            </a:r>
            <a:endParaRPr lang="de-DE" dirty="0"/>
          </a:p>
        </p:txBody>
      </p:sp>
      <p:sp>
        <p:nvSpPr>
          <p:cNvPr id="13" name="Titel 10"/>
          <p:cNvSpPr txBox="1">
            <a:spLocks/>
          </p:cNvSpPr>
          <p:nvPr/>
        </p:nvSpPr>
        <p:spPr>
          <a:xfrm>
            <a:off x="1075264" y="819886"/>
            <a:ext cx="7488000" cy="452904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>
                <a:solidFill>
                  <a:srgbClr val="747473"/>
                </a:solidFill>
                <a:latin typeface="RotisSansSerif"/>
                <a:ea typeface="+mj-ea"/>
                <a:cs typeface="RotisSansSerif"/>
              </a:defRPr>
            </a:lvl1pPr>
          </a:lstStyle>
          <a:p>
            <a:pPr lvl="0"/>
            <a:r>
              <a:rPr lang="de-DE" sz="1600" dirty="0" smtClean="0">
                <a:solidFill>
                  <a:srgbClr val="262626"/>
                </a:solidFill>
              </a:rPr>
              <a:t>SAP NetWeaver Portal</a:t>
            </a:r>
            <a:endParaRPr lang="de-DE" sz="1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9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744000" y="1783664"/>
            <a:ext cx="4949150" cy="3868798"/>
          </a:xfrm>
        </p:spPr>
        <p:txBody>
          <a:bodyPr/>
          <a:lstStyle/>
          <a:p>
            <a:r>
              <a:rPr lang="de-DE" dirty="0" smtClean="0"/>
              <a:t>User </a:t>
            </a:r>
            <a:r>
              <a:rPr lang="de-DE" dirty="0" err="1" smtClean="0"/>
              <a:t>eXperience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SAP UX Strategie</a:t>
            </a:r>
          </a:p>
          <a:p>
            <a:endParaRPr lang="de-DE" dirty="0"/>
          </a:p>
          <a:p>
            <a:r>
              <a:rPr lang="de-DE" dirty="0" smtClean="0"/>
              <a:t>SAP NetWeaver Portal</a:t>
            </a:r>
          </a:p>
          <a:p>
            <a:endParaRPr lang="de-DE" dirty="0" smtClean="0"/>
          </a:p>
          <a:p>
            <a:r>
              <a:rPr lang="de-DE" dirty="0" smtClean="0"/>
              <a:t>SAP </a:t>
            </a:r>
            <a:r>
              <a:rPr lang="de-DE" dirty="0" err="1" smtClean="0"/>
              <a:t>Fiori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platzhalter 5" descr="SAP_FioriLaunchpad-800x400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879" b="-26879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Worum geht es heute?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36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nfrastrukturServices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utsourcing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AP-Services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AP-Immobilien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AP-Services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Folienmaster COMLINE Standard">
  <a:themeElements>
    <a:clrScheme name="COMLINE">
      <a:dk1>
        <a:srgbClr val="262626"/>
      </a:dk1>
      <a:lt1>
        <a:srgbClr val="FFFFFF"/>
      </a:lt1>
      <a:dk2>
        <a:srgbClr val="666666"/>
      </a:dk2>
      <a:lt2>
        <a:srgbClr val="FFFFFF"/>
      </a:lt2>
      <a:accent1>
        <a:srgbClr val="E64415"/>
      </a:accent1>
      <a:accent2>
        <a:srgbClr val="666666"/>
      </a:accent2>
      <a:accent3>
        <a:srgbClr val="E7A28E"/>
      </a:accent3>
      <a:accent4>
        <a:srgbClr val="F4DAD1"/>
      </a:accent4>
      <a:accent5>
        <a:srgbClr val="B2B2B2"/>
      </a:accent5>
      <a:accent6>
        <a:srgbClr val="E0E0E0"/>
      </a:accent6>
      <a:hlink>
        <a:srgbClr val="262626"/>
      </a:hlink>
      <a:folHlink>
        <a:srgbClr val="E64415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mline Erstpräsentation">
  <a:themeElements>
    <a:clrScheme name="Headline Grau">
      <a:dk1>
        <a:srgbClr val="3F454A"/>
      </a:dk1>
      <a:lt1>
        <a:srgbClr val="FF3600"/>
      </a:lt1>
      <a:dk2>
        <a:srgbClr val="74747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1652</Words>
  <Application>Microsoft Macintosh PowerPoint</Application>
  <PresentationFormat>Bildschirmpräsentation (4:3)</PresentationFormat>
  <Paragraphs>345</Paragraphs>
  <Slides>52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7</vt:i4>
      </vt:variant>
      <vt:variant>
        <vt:lpstr>Folientitel</vt:lpstr>
      </vt:variant>
      <vt:variant>
        <vt:i4>52</vt:i4>
      </vt:variant>
    </vt:vector>
  </HeadingPairs>
  <TitlesOfParts>
    <vt:vector size="59" baseType="lpstr">
      <vt:lpstr>InfrastrukturServices</vt:lpstr>
      <vt:lpstr>Outsourcing</vt:lpstr>
      <vt:lpstr>SAP-Services</vt:lpstr>
      <vt:lpstr>SAP-Immobilien</vt:lpstr>
      <vt:lpstr>1_SAP-Services</vt:lpstr>
      <vt:lpstr>Folienmaster COMLINE Standard</vt:lpstr>
      <vt:lpstr>Comline Erstpräsentation</vt:lpstr>
      <vt:lpstr>Die COMLINE AG präsentiert</vt:lpstr>
      <vt:lpstr>Agenda</vt:lpstr>
      <vt:lpstr>Unsere Mission:</vt:lpstr>
      <vt:lpstr>COMLINE verbindet Welten:</vt:lpstr>
      <vt:lpstr>Das Unternehmen</vt:lpstr>
      <vt:lpstr>Eckdaten</vt:lpstr>
      <vt:lpstr>Unser Vorgehen:</vt:lpstr>
      <vt:lpstr>Fokusthema:</vt:lpstr>
      <vt:lpstr>Worum geht es heute?</vt:lpstr>
      <vt:lpstr>Aber zuerst ... Ihre Erwartungshaltung</vt:lpstr>
      <vt:lpstr>Consumerization der IT</vt:lpstr>
      <vt:lpstr>Anforderungen der Benutzergruppen</vt:lpstr>
      <vt:lpstr>Business Software erfüllt(e) diesen Anspruch nicht immer</vt:lpstr>
      <vt:lpstr>Was ist User eXperience – UX?</vt:lpstr>
      <vt:lpstr>Handlungsfelder für eine optimale UX</vt:lpstr>
      <vt:lpstr>Handlungsfelder für eine optimale UX</vt:lpstr>
      <vt:lpstr>Wie sehen SAP-Oberflächen aus?</vt:lpstr>
      <vt:lpstr>Die Anforderungen an moderne Software hat sich geändert</vt:lpstr>
      <vt:lpstr>UI Evolution der SAP</vt:lpstr>
      <vt:lpstr>Oberflächentechnologien der SAP</vt:lpstr>
      <vt:lpstr>UX Strategie der SAP</vt:lpstr>
      <vt:lpstr>Schlüsseltechnologien</vt:lpstr>
      <vt:lpstr>Das SAP NetWeaver Portal</vt:lpstr>
      <vt:lpstr>Schlüsselfunktionen des SAP NetWeaver Portals</vt:lpstr>
      <vt:lpstr>Einheitlicher Framework und SAP UI5 Integration</vt:lpstr>
      <vt:lpstr>Zugang zum SAP NetWeaver Portal</vt:lpstr>
      <vt:lpstr>SAP NetWeaver Portal und Mobility</vt:lpstr>
      <vt:lpstr>Anwendungsmöglichkeiten des SAP NetWeaver Portal</vt:lpstr>
      <vt:lpstr>Anwendungsmöglichkeiten des SAP NetWeaver Portal</vt:lpstr>
      <vt:lpstr>Anwendungsmöglichkeiten des SAP NetWeaver Portal</vt:lpstr>
      <vt:lpstr>Anwendungsmöglichkeiten des SAP NetWeaver Portal</vt:lpstr>
      <vt:lpstr>Anwendungsmöglichkeiten des SAP NetWeaver Portal</vt:lpstr>
      <vt:lpstr>Die Portal-Roadmap der SAP</vt:lpstr>
      <vt:lpstr>Neuerungen / Verbesserungen mit SAP NW Portal 7.3</vt:lpstr>
      <vt:lpstr>Neuerungen / Verbesserungen mit SAP NW Portal 7.4</vt:lpstr>
      <vt:lpstr>Agenda SAP Fiori</vt:lpstr>
      <vt:lpstr>Agenda</vt:lpstr>
      <vt:lpstr>SAP Fiori – einfache Aufgaben einfach erledigen</vt:lpstr>
      <vt:lpstr>Wie passt SAP Fiori in die UX Strategie der SAP</vt:lpstr>
      <vt:lpstr>SAP Fiori</vt:lpstr>
      <vt:lpstr>Was ist SAP Fiori?</vt:lpstr>
      <vt:lpstr>Funktionalität – Übersicht</vt:lpstr>
      <vt:lpstr>Es gibt bereits mehrere hundert SAP Fiori Apps</vt:lpstr>
      <vt:lpstr>Auszug aus den verfügbaren Apps</vt:lpstr>
      <vt:lpstr>Technologie</vt:lpstr>
      <vt:lpstr>Architektur und Tools – Übersicht </vt:lpstr>
      <vt:lpstr>Implementierung und Erweiterung</vt:lpstr>
      <vt:lpstr>Beispiel einer Implementation Roadmap</vt:lpstr>
      <vt:lpstr>Systemvoraussetzungen</vt:lpstr>
      <vt:lpstr>Lizenzierung</vt:lpstr>
      <vt:lpstr>Zusammenfassung</vt:lpstr>
      <vt:lpstr>Vielen Dank für Ihre Aufmerksamkeit.</vt:lpstr>
    </vt:vector>
  </TitlesOfParts>
  <Company>RosenbauerSolbach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Lena Wilke</dc:creator>
  <cp:lastModifiedBy>Christian Guenther</cp:lastModifiedBy>
  <cp:revision>1012</cp:revision>
  <cp:lastPrinted>2014-12-01T14:51:27Z</cp:lastPrinted>
  <dcterms:created xsi:type="dcterms:W3CDTF">2010-10-27T10:19:44Z</dcterms:created>
  <dcterms:modified xsi:type="dcterms:W3CDTF">2014-12-01T14:51:33Z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/>
  </property>
  <property fmtid="{D5CDD505-2E9C-101B-9397-08002B2CF9AE}" pid="3" name="Owner">
    <vt:lpwstr/>
  </property>
  <property fmtid="{D5CDD505-2E9C-101B-9397-08002B2CF9AE}" pid="4" name="Status">
    <vt:lpwstr/>
  </property>
</Properties>
</file>